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0" r:id="rId1"/>
  </p:sldMasterIdLst>
  <p:notesMasterIdLst>
    <p:notesMasterId r:id="rId59"/>
  </p:notesMasterIdLst>
  <p:handoutMasterIdLst>
    <p:handoutMasterId r:id="rId60"/>
  </p:handoutMasterIdLst>
  <p:sldIdLst>
    <p:sldId id="256" r:id="rId2"/>
    <p:sldId id="310" r:id="rId3"/>
    <p:sldId id="313" r:id="rId4"/>
    <p:sldId id="311" r:id="rId5"/>
    <p:sldId id="312" r:id="rId6"/>
    <p:sldId id="314" r:id="rId7"/>
    <p:sldId id="309" r:id="rId8"/>
    <p:sldId id="257" r:id="rId9"/>
    <p:sldId id="289" r:id="rId10"/>
    <p:sldId id="258" r:id="rId11"/>
    <p:sldId id="284" r:id="rId12"/>
    <p:sldId id="260" r:id="rId13"/>
    <p:sldId id="315" r:id="rId14"/>
    <p:sldId id="259" r:id="rId15"/>
    <p:sldId id="282" r:id="rId16"/>
    <p:sldId id="262" r:id="rId17"/>
    <p:sldId id="261" r:id="rId18"/>
    <p:sldId id="333" r:id="rId19"/>
    <p:sldId id="302" r:id="rId20"/>
    <p:sldId id="263" r:id="rId21"/>
    <p:sldId id="264" r:id="rId22"/>
    <p:sldId id="317" r:id="rId23"/>
    <p:sldId id="308" r:id="rId24"/>
    <p:sldId id="265" r:id="rId25"/>
    <p:sldId id="318" r:id="rId26"/>
    <p:sldId id="266" r:id="rId27"/>
    <p:sldId id="267" r:id="rId28"/>
    <p:sldId id="285" r:id="rId29"/>
    <p:sldId id="334" r:id="rId30"/>
    <p:sldId id="303" r:id="rId31"/>
    <p:sldId id="268" r:id="rId32"/>
    <p:sldId id="335" r:id="rId33"/>
    <p:sldId id="304" r:id="rId34"/>
    <p:sldId id="269" r:id="rId35"/>
    <p:sldId id="279" r:id="rId36"/>
    <p:sldId id="288" r:id="rId37"/>
    <p:sldId id="330" r:id="rId38"/>
    <p:sldId id="305" r:id="rId39"/>
    <p:sldId id="270" r:id="rId40"/>
    <p:sldId id="278" r:id="rId41"/>
    <p:sldId id="271" r:id="rId42"/>
    <p:sldId id="336" r:id="rId43"/>
    <p:sldId id="295" r:id="rId44"/>
    <p:sldId id="272" r:id="rId45"/>
    <p:sldId id="331" r:id="rId46"/>
    <p:sldId id="296" r:id="rId47"/>
    <p:sldId id="273" r:id="rId48"/>
    <p:sldId id="274" r:id="rId49"/>
    <p:sldId id="337" r:id="rId50"/>
    <p:sldId id="297" r:id="rId51"/>
    <p:sldId id="280" r:id="rId52"/>
    <p:sldId id="291" r:id="rId53"/>
    <p:sldId id="292" r:id="rId54"/>
    <p:sldId id="332" r:id="rId55"/>
    <p:sldId id="307" r:id="rId56"/>
    <p:sldId id="281" r:id="rId57"/>
    <p:sldId id="338" r:id="rId58"/>
  </p:sldIdLst>
  <p:sldSz cx="12192000" cy="6858000"/>
  <p:notesSz cx="6858000" cy="9144000"/>
  <p:embeddedFontLs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Exo 2" pitchFamily="2" charset="77"/>
      <p:regular r:id="rId65"/>
      <p:bold r:id="rId66"/>
      <p:italic r:id="rId67"/>
      <p:boldItalic r:id="rId68"/>
    </p:embeddedFont>
    <p:embeddedFont>
      <p:font typeface="Ink Free" panose="03080402000500000000" pitchFamily="66" charset="0"/>
      <p:regular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achel Pescador" initials="" lastIdx="2" clrIdx="0"/>
  <p:cmAuthor id="1" name="Ibrar Ahmed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08C"/>
    <a:srgbClr val="F4F3E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29B649-C689-1F4A-BA7F-FEC0A8D5B448}" v="94" dt="2020-08-24T16:04:03.6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67"/>
    <p:restoredTop sz="94719"/>
  </p:normalViewPr>
  <p:slideViewPr>
    <p:cSldViewPr snapToGrid="0" showGuides="1">
      <p:cViewPr varScale="1">
        <p:scale>
          <a:sx n="152" d="100"/>
          <a:sy n="152" d="100"/>
        </p:scale>
        <p:origin x="2496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8" d="100"/>
          <a:sy n="108" d="100"/>
        </p:scale>
        <p:origin x="320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commentAuthors" Target="commentAuthor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font" Target="fonts/font5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Index Sizes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PK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B-Tree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Size of Index (KB)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21504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CD-5240-96A5-40AF9E8E489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Hash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Size of Index (KB)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48128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CD-5240-96A5-40AF9E8E489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BRIN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Size of Index (KB)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CCD-5240-96A5-40AF9E8E48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100"/>
        <c:axId val="964910671"/>
        <c:axId val="550945999"/>
      </c:barChart>
      <c:catAx>
        <c:axId val="9649106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K"/>
          </a:p>
        </c:txPr>
        <c:crossAx val="550945999"/>
        <c:crosses val="autoZero"/>
        <c:auto val="1"/>
        <c:lblAlgn val="ctr"/>
        <c:lblOffset val="100"/>
        <c:noMultiLvlLbl val="0"/>
      </c:catAx>
      <c:valAx>
        <c:axId val="550945999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K"/>
          </a:p>
        </c:txPr>
        <c:crossAx val="9649106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P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P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F97509-69B2-1F49-908E-4A26319086A6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</dgm:pt>
    <dgm:pt modelId="{A85E2D5A-31D8-3848-A2B1-9B4295FD2BF7}">
      <dgm:prSet custT="1"/>
      <dgm:spPr/>
      <dgm:t>
        <a:bodyPr/>
        <a:lstStyle/>
        <a:p>
          <a:pPr rtl="0"/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Heap vs Index</a:t>
          </a:r>
        </a:p>
      </dgm:t>
    </dgm:pt>
    <dgm:pt modelId="{4DED99A1-FF44-9647-B804-785A63F87AAF}" type="parTrans" cxnId="{4B172087-EB8B-A648-AAC3-82B98B087E6F}">
      <dgm:prSet/>
      <dgm:spPr/>
      <dgm:t>
        <a:bodyPr/>
        <a:lstStyle/>
        <a:p>
          <a:endParaRPr lang="en-US"/>
        </a:p>
      </dgm:t>
    </dgm:pt>
    <dgm:pt modelId="{6BCA29FC-C63E-7F44-BDFB-42D984C178FD}" type="sibTrans" cxnId="{4B172087-EB8B-A648-AAC3-82B98B087E6F}">
      <dgm:prSet/>
      <dgm:spPr/>
      <dgm:t>
        <a:bodyPr/>
        <a:lstStyle/>
        <a:p>
          <a:endParaRPr lang="en-US"/>
        </a:p>
      </dgm:t>
    </dgm:pt>
    <dgm:pt modelId="{4CF39635-EFE0-E047-860A-B51468BAAE10}">
      <dgm:prSet custT="1"/>
      <dgm:spPr/>
      <dgm:t>
        <a:bodyPr/>
        <a:lstStyle/>
        <a:p>
          <a:pPr rtl="0"/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Partial Index</a:t>
          </a:r>
        </a:p>
      </dgm:t>
    </dgm:pt>
    <dgm:pt modelId="{9F34FE2C-76F9-394E-88CB-DFEFEF5EFAB8}" type="parTrans" cxnId="{036DB0E7-F712-3D4F-82BF-DB893B07E56D}">
      <dgm:prSet/>
      <dgm:spPr/>
      <dgm:t>
        <a:bodyPr/>
        <a:lstStyle/>
        <a:p>
          <a:endParaRPr lang="en-US"/>
        </a:p>
      </dgm:t>
    </dgm:pt>
    <dgm:pt modelId="{390DA283-CEF0-2E4E-AC80-32E3A685D5CB}" type="sibTrans" cxnId="{036DB0E7-F712-3D4F-82BF-DB893B07E56D}">
      <dgm:prSet/>
      <dgm:spPr/>
      <dgm:t>
        <a:bodyPr/>
        <a:lstStyle/>
        <a:p>
          <a:endParaRPr lang="en-US"/>
        </a:p>
      </dgm:t>
    </dgm:pt>
    <dgm:pt modelId="{B38FE8C0-63AB-F346-8BA4-6A5439ACA803}">
      <dgm:prSet custT="1"/>
      <dgm:spPr/>
      <dgm:t>
        <a:bodyPr/>
        <a:lstStyle/>
        <a:p>
          <a:pPr rtl="0"/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Expression Index</a:t>
          </a:r>
          <a:endParaRPr lang="en-US" sz="2400" dirty="0"/>
        </a:p>
      </dgm:t>
    </dgm:pt>
    <dgm:pt modelId="{9DA48390-ECD9-444E-85F5-9389D200B5CC}" type="parTrans" cxnId="{8FE26912-B8DA-C54F-A1F8-B6897D0BFE41}">
      <dgm:prSet/>
      <dgm:spPr/>
      <dgm:t>
        <a:bodyPr/>
        <a:lstStyle/>
        <a:p>
          <a:endParaRPr lang="en-US"/>
        </a:p>
      </dgm:t>
    </dgm:pt>
    <dgm:pt modelId="{E26884DF-3869-494B-8B4E-661124A5550E}" type="sibTrans" cxnId="{8FE26912-B8DA-C54F-A1F8-B6897D0BFE41}">
      <dgm:prSet/>
      <dgm:spPr/>
      <dgm:t>
        <a:bodyPr/>
        <a:lstStyle/>
        <a:p>
          <a:endParaRPr lang="en-US"/>
        </a:p>
      </dgm:t>
    </dgm:pt>
    <dgm:pt modelId="{D463CF54-D40D-5E4D-86AC-568EF1F3DDEE}">
      <dgm:prSet custT="1"/>
      <dgm:spPr/>
      <dgm:t>
        <a:bodyPr/>
        <a:lstStyle/>
        <a:p>
          <a:r>
            <a:rPr lang="en-US" sz="2400" b="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rPr>
            <a:t>Index Types(B-Tree)</a:t>
          </a:r>
        </a:p>
      </dgm:t>
    </dgm:pt>
    <dgm:pt modelId="{3F9E5219-7BEA-8F40-B505-74E1CB616EC1}" type="parTrans" cxnId="{66207CE3-B07E-404F-A755-10E883F4F99E}">
      <dgm:prSet/>
      <dgm:spPr/>
      <dgm:t>
        <a:bodyPr/>
        <a:lstStyle/>
        <a:p>
          <a:endParaRPr lang="en-US"/>
        </a:p>
      </dgm:t>
    </dgm:pt>
    <dgm:pt modelId="{33625B44-5A73-8C4D-B7E3-0CF934C8B389}" type="sibTrans" cxnId="{66207CE3-B07E-404F-A755-10E883F4F99E}">
      <dgm:prSet/>
      <dgm:spPr/>
      <dgm:t>
        <a:bodyPr/>
        <a:lstStyle/>
        <a:p>
          <a:endParaRPr lang="en-US"/>
        </a:p>
      </dgm:t>
    </dgm:pt>
    <dgm:pt modelId="{47BAD13A-BADA-E346-9AB7-3C89C1B6E46C}">
      <dgm:prSet custT="1"/>
      <dgm:spPr/>
      <dgm:t>
        <a:bodyPr/>
        <a:lstStyle/>
        <a:p>
          <a:pPr rtl="0"/>
          <a:r>
            <a:rPr lang="en-US" sz="2400" b="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rPr>
            <a:t>Index Types(HASH)</a:t>
          </a:r>
          <a:endParaRPr lang="en-US" sz="2400" b="0" dirty="0"/>
        </a:p>
      </dgm:t>
    </dgm:pt>
    <dgm:pt modelId="{B6A08043-162F-424B-8787-51DD6C0D8CBA}" type="parTrans" cxnId="{73C6E650-319A-8943-AA49-24BC30D8C0C6}">
      <dgm:prSet/>
      <dgm:spPr/>
      <dgm:t>
        <a:bodyPr/>
        <a:lstStyle/>
        <a:p>
          <a:endParaRPr lang="en-US"/>
        </a:p>
      </dgm:t>
    </dgm:pt>
    <dgm:pt modelId="{E6D97268-B39B-114F-B919-9D7AAD226D5E}" type="sibTrans" cxnId="{73C6E650-319A-8943-AA49-24BC30D8C0C6}">
      <dgm:prSet/>
      <dgm:spPr/>
      <dgm:t>
        <a:bodyPr/>
        <a:lstStyle/>
        <a:p>
          <a:endParaRPr lang="en-US"/>
        </a:p>
      </dgm:t>
    </dgm:pt>
    <dgm:pt modelId="{85D5BFF2-FD27-B44F-BE64-D52D506C859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rPr>
            <a:t>Index Types(BRIN)</a:t>
          </a:r>
        </a:p>
      </dgm:t>
    </dgm:pt>
    <dgm:pt modelId="{75763CE6-123E-2340-B020-243B90C60D31}" type="parTrans" cxnId="{3A3B9951-527F-DA42-ADD9-A73DAD8A65BA}">
      <dgm:prSet/>
      <dgm:spPr/>
      <dgm:t>
        <a:bodyPr/>
        <a:lstStyle/>
        <a:p>
          <a:endParaRPr lang="en-US"/>
        </a:p>
      </dgm:t>
    </dgm:pt>
    <dgm:pt modelId="{7E5FC0CC-376B-FE41-BB1B-DC945224B901}" type="sibTrans" cxnId="{3A3B9951-527F-DA42-ADD9-A73DAD8A65BA}">
      <dgm:prSet/>
      <dgm:spPr/>
      <dgm:t>
        <a:bodyPr/>
        <a:lstStyle/>
        <a:p>
          <a:endParaRPr lang="en-US"/>
        </a:p>
      </dgm:t>
    </dgm:pt>
    <dgm:pt modelId="{3F6AD725-51CC-4A44-B532-C1CA28D83206}">
      <dgm:prSet custT="1"/>
      <dgm:spPr/>
      <dgm:t>
        <a:bodyPr/>
        <a:lstStyle/>
        <a:p>
          <a:pPr>
            <a:buSzPts val="2000"/>
            <a:buFont typeface="Arial"/>
            <a:buChar char="•"/>
          </a:pPr>
          <a:r>
            <a:rPr lang="en-US" sz="24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rPr>
            <a:t>Creating Index</a:t>
          </a:r>
          <a:endParaRPr lang="en-GB" sz="2400" dirty="0"/>
        </a:p>
      </dgm:t>
    </dgm:pt>
    <dgm:pt modelId="{71BF137B-C79C-8E42-9D29-3A327DF1535D}" type="parTrans" cxnId="{A36AC803-0A3E-FD43-8E3A-17A016A091EB}">
      <dgm:prSet/>
      <dgm:spPr/>
      <dgm:t>
        <a:bodyPr/>
        <a:lstStyle/>
        <a:p>
          <a:endParaRPr lang="en-GB"/>
        </a:p>
      </dgm:t>
    </dgm:pt>
    <dgm:pt modelId="{8DB4AF3A-1122-FC43-B9EF-9C77D011B69B}" type="sibTrans" cxnId="{A36AC803-0A3E-FD43-8E3A-17A016A091EB}">
      <dgm:prSet/>
      <dgm:spPr/>
      <dgm:t>
        <a:bodyPr/>
        <a:lstStyle/>
        <a:p>
          <a:endParaRPr lang="en-GB"/>
        </a:p>
      </dgm:t>
    </dgm:pt>
    <dgm:pt modelId="{040C6162-58E7-714D-89FE-09B8F58093A0}" type="pres">
      <dgm:prSet presAssocID="{D0F97509-69B2-1F49-908E-4A26319086A6}" presName="vert0" presStyleCnt="0">
        <dgm:presLayoutVars>
          <dgm:dir/>
          <dgm:animOne val="branch"/>
          <dgm:animLvl val="lvl"/>
        </dgm:presLayoutVars>
      </dgm:prSet>
      <dgm:spPr/>
    </dgm:pt>
    <dgm:pt modelId="{32BE0FEA-9A38-2E4D-B8AD-2DD478EB3C84}" type="pres">
      <dgm:prSet presAssocID="{A85E2D5A-31D8-3848-A2B1-9B4295FD2BF7}" presName="thickLine" presStyleLbl="alignNode1" presStyleIdx="0" presStyleCnt="7"/>
      <dgm:spPr/>
    </dgm:pt>
    <dgm:pt modelId="{DF976840-A2BF-924F-A16E-26A52C8D21ED}" type="pres">
      <dgm:prSet presAssocID="{A85E2D5A-31D8-3848-A2B1-9B4295FD2BF7}" presName="horz1" presStyleCnt="0"/>
      <dgm:spPr/>
    </dgm:pt>
    <dgm:pt modelId="{432417E0-DC1E-D94A-9241-3508F3F14D86}" type="pres">
      <dgm:prSet presAssocID="{A85E2D5A-31D8-3848-A2B1-9B4295FD2BF7}" presName="tx1" presStyleLbl="revTx" presStyleIdx="0" presStyleCnt="7"/>
      <dgm:spPr/>
    </dgm:pt>
    <dgm:pt modelId="{465BA7F9-E313-DF4C-87E2-D33E00E05CEE}" type="pres">
      <dgm:prSet presAssocID="{A85E2D5A-31D8-3848-A2B1-9B4295FD2BF7}" presName="vert1" presStyleCnt="0"/>
      <dgm:spPr/>
    </dgm:pt>
    <dgm:pt modelId="{CBD1400C-A64D-814B-9A5F-2EE9933C160F}" type="pres">
      <dgm:prSet presAssocID="{3F6AD725-51CC-4A44-B532-C1CA28D83206}" presName="thickLine" presStyleLbl="alignNode1" presStyleIdx="1" presStyleCnt="7"/>
      <dgm:spPr/>
    </dgm:pt>
    <dgm:pt modelId="{ABD84BC7-8B79-AA47-9D7D-E6B9B0258D55}" type="pres">
      <dgm:prSet presAssocID="{3F6AD725-51CC-4A44-B532-C1CA28D83206}" presName="horz1" presStyleCnt="0"/>
      <dgm:spPr/>
    </dgm:pt>
    <dgm:pt modelId="{10644019-0DBF-D848-B1A1-431A28CC56D4}" type="pres">
      <dgm:prSet presAssocID="{3F6AD725-51CC-4A44-B532-C1CA28D83206}" presName="tx1" presStyleLbl="revTx" presStyleIdx="1" presStyleCnt="7"/>
      <dgm:spPr/>
    </dgm:pt>
    <dgm:pt modelId="{1CB90876-A278-824F-ABE7-A39FB76EDFDE}" type="pres">
      <dgm:prSet presAssocID="{3F6AD725-51CC-4A44-B532-C1CA28D83206}" presName="vert1" presStyleCnt="0"/>
      <dgm:spPr/>
    </dgm:pt>
    <dgm:pt modelId="{EB7315BF-4859-0F48-BFC4-496C7DFC0AB4}" type="pres">
      <dgm:prSet presAssocID="{4CF39635-EFE0-E047-860A-B51468BAAE10}" presName="thickLine" presStyleLbl="alignNode1" presStyleIdx="2" presStyleCnt="7"/>
      <dgm:spPr/>
    </dgm:pt>
    <dgm:pt modelId="{E1E7AF2F-8667-B147-8E64-EE75F3AAA033}" type="pres">
      <dgm:prSet presAssocID="{4CF39635-EFE0-E047-860A-B51468BAAE10}" presName="horz1" presStyleCnt="0"/>
      <dgm:spPr/>
    </dgm:pt>
    <dgm:pt modelId="{4AF281F6-A7EB-1E41-BFA5-8F593645411E}" type="pres">
      <dgm:prSet presAssocID="{4CF39635-EFE0-E047-860A-B51468BAAE10}" presName="tx1" presStyleLbl="revTx" presStyleIdx="2" presStyleCnt="7"/>
      <dgm:spPr/>
    </dgm:pt>
    <dgm:pt modelId="{B5E9B422-2AD6-9748-9604-2143DA7E3A06}" type="pres">
      <dgm:prSet presAssocID="{4CF39635-EFE0-E047-860A-B51468BAAE10}" presName="vert1" presStyleCnt="0"/>
      <dgm:spPr/>
    </dgm:pt>
    <dgm:pt modelId="{5C9185CB-D4E4-584D-8103-BF6ADB5F9DBD}" type="pres">
      <dgm:prSet presAssocID="{B38FE8C0-63AB-F346-8BA4-6A5439ACA803}" presName="thickLine" presStyleLbl="alignNode1" presStyleIdx="3" presStyleCnt="7"/>
      <dgm:spPr/>
    </dgm:pt>
    <dgm:pt modelId="{3478B118-E6A4-6C43-8D3F-C37BFB658876}" type="pres">
      <dgm:prSet presAssocID="{B38FE8C0-63AB-F346-8BA4-6A5439ACA803}" presName="horz1" presStyleCnt="0"/>
      <dgm:spPr/>
    </dgm:pt>
    <dgm:pt modelId="{6C61D329-0DA8-A44A-AEE2-9188C79C69C7}" type="pres">
      <dgm:prSet presAssocID="{B38FE8C0-63AB-F346-8BA4-6A5439ACA803}" presName="tx1" presStyleLbl="revTx" presStyleIdx="3" presStyleCnt="7" custLinFactNeighborX="-355" custLinFactNeighborY="-17"/>
      <dgm:spPr/>
    </dgm:pt>
    <dgm:pt modelId="{3563C8E3-BC1C-1146-8C2A-EAF069F43867}" type="pres">
      <dgm:prSet presAssocID="{B38FE8C0-63AB-F346-8BA4-6A5439ACA803}" presName="vert1" presStyleCnt="0"/>
      <dgm:spPr/>
    </dgm:pt>
    <dgm:pt modelId="{3700D601-BEAC-E74C-BBFF-9653DD13E23E}" type="pres">
      <dgm:prSet presAssocID="{D463CF54-D40D-5E4D-86AC-568EF1F3DDEE}" presName="thickLine" presStyleLbl="alignNode1" presStyleIdx="4" presStyleCnt="7"/>
      <dgm:spPr/>
    </dgm:pt>
    <dgm:pt modelId="{18E5EA5D-32C6-924C-A996-850BE3E1A2D3}" type="pres">
      <dgm:prSet presAssocID="{D463CF54-D40D-5E4D-86AC-568EF1F3DDEE}" presName="horz1" presStyleCnt="0"/>
      <dgm:spPr/>
    </dgm:pt>
    <dgm:pt modelId="{6FD786A8-FD5C-4E4F-BC69-5E7792F963F2}" type="pres">
      <dgm:prSet presAssocID="{D463CF54-D40D-5E4D-86AC-568EF1F3DDEE}" presName="tx1" presStyleLbl="revTx" presStyleIdx="4" presStyleCnt="7"/>
      <dgm:spPr/>
    </dgm:pt>
    <dgm:pt modelId="{CCF53C02-9D95-AB42-B078-F3E1C790991E}" type="pres">
      <dgm:prSet presAssocID="{D463CF54-D40D-5E4D-86AC-568EF1F3DDEE}" presName="vert1" presStyleCnt="0"/>
      <dgm:spPr/>
    </dgm:pt>
    <dgm:pt modelId="{A8D6A59E-2A80-C847-A515-DE23ED444985}" type="pres">
      <dgm:prSet presAssocID="{47BAD13A-BADA-E346-9AB7-3C89C1B6E46C}" presName="thickLine" presStyleLbl="alignNode1" presStyleIdx="5" presStyleCnt="7"/>
      <dgm:spPr/>
    </dgm:pt>
    <dgm:pt modelId="{7035F1AC-93C8-E649-B68F-2B8642C75032}" type="pres">
      <dgm:prSet presAssocID="{47BAD13A-BADA-E346-9AB7-3C89C1B6E46C}" presName="horz1" presStyleCnt="0"/>
      <dgm:spPr/>
    </dgm:pt>
    <dgm:pt modelId="{49FC1C0C-2624-5B41-AF76-88D4442A713D}" type="pres">
      <dgm:prSet presAssocID="{47BAD13A-BADA-E346-9AB7-3C89C1B6E46C}" presName="tx1" presStyleLbl="revTx" presStyleIdx="5" presStyleCnt="7"/>
      <dgm:spPr/>
    </dgm:pt>
    <dgm:pt modelId="{0FEEBCB1-E38B-CF46-A91B-6F4AA7D81C30}" type="pres">
      <dgm:prSet presAssocID="{47BAD13A-BADA-E346-9AB7-3C89C1B6E46C}" presName="vert1" presStyleCnt="0"/>
      <dgm:spPr/>
    </dgm:pt>
    <dgm:pt modelId="{D3E02165-3823-1247-8D8E-2715D52FB574}" type="pres">
      <dgm:prSet presAssocID="{85D5BFF2-FD27-B44F-BE64-D52D506C8591}" presName="thickLine" presStyleLbl="alignNode1" presStyleIdx="6" presStyleCnt="7"/>
      <dgm:spPr/>
    </dgm:pt>
    <dgm:pt modelId="{4201A2F2-2E1C-8C43-9D88-E7EA0507C95F}" type="pres">
      <dgm:prSet presAssocID="{85D5BFF2-FD27-B44F-BE64-D52D506C8591}" presName="horz1" presStyleCnt="0"/>
      <dgm:spPr/>
    </dgm:pt>
    <dgm:pt modelId="{76601C9A-E6D2-B04F-BCAB-8064EFEF6E7A}" type="pres">
      <dgm:prSet presAssocID="{85D5BFF2-FD27-B44F-BE64-D52D506C8591}" presName="tx1" presStyleLbl="revTx" presStyleIdx="6" presStyleCnt="7"/>
      <dgm:spPr/>
    </dgm:pt>
    <dgm:pt modelId="{C1ECB7CD-6016-1D4B-B20B-237BE5268A47}" type="pres">
      <dgm:prSet presAssocID="{85D5BFF2-FD27-B44F-BE64-D52D506C8591}" presName="vert1" presStyleCnt="0"/>
      <dgm:spPr/>
    </dgm:pt>
  </dgm:ptLst>
  <dgm:cxnLst>
    <dgm:cxn modelId="{A36AC803-0A3E-FD43-8E3A-17A016A091EB}" srcId="{D0F97509-69B2-1F49-908E-4A26319086A6}" destId="{3F6AD725-51CC-4A44-B532-C1CA28D83206}" srcOrd="1" destOrd="0" parTransId="{71BF137B-C79C-8E42-9D29-3A327DF1535D}" sibTransId="{8DB4AF3A-1122-FC43-B9EF-9C77D011B69B}"/>
    <dgm:cxn modelId="{8FE26912-B8DA-C54F-A1F8-B6897D0BFE41}" srcId="{D0F97509-69B2-1F49-908E-4A26319086A6}" destId="{B38FE8C0-63AB-F346-8BA4-6A5439ACA803}" srcOrd="3" destOrd="0" parTransId="{9DA48390-ECD9-444E-85F5-9389D200B5CC}" sibTransId="{E26884DF-3869-494B-8B4E-661124A5550E}"/>
    <dgm:cxn modelId="{B5053528-39F5-C549-8A76-15354781D21B}" type="presOf" srcId="{47BAD13A-BADA-E346-9AB7-3C89C1B6E46C}" destId="{49FC1C0C-2624-5B41-AF76-88D4442A713D}" srcOrd="0" destOrd="0" presId="urn:microsoft.com/office/officeart/2008/layout/LinedList"/>
    <dgm:cxn modelId="{FF22412C-D15C-9C4D-BAAC-89FC54AA6AD6}" type="presOf" srcId="{A85E2D5A-31D8-3848-A2B1-9B4295FD2BF7}" destId="{432417E0-DC1E-D94A-9241-3508F3F14D86}" srcOrd="0" destOrd="0" presId="urn:microsoft.com/office/officeart/2008/layout/LinedList"/>
    <dgm:cxn modelId="{FB6F5036-8EEC-9A46-8B8E-00A1CC87A9E2}" type="presOf" srcId="{B38FE8C0-63AB-F346-8BA4-6A5439ACA803}" destId="{6C61D329-0DA8-A44A-AEE2-9188C79C69C7}" srcOrd="0" destOrd="0" presId="urn:microsoft.com/office/officeart/2008/layout/LinedList"/>
    <dgm:cxn modelId="{73C6E650-319A-8943-AA49-24BC30D8C0C6}" srcId="{D0F97509-69B2-1F49-908E-4A26319086A6}" destId="{47BAD13A-BADA-E346-9AB7-3C89C1B6E46C}" srcOrd="5" destOrd="0" parTransId="{B6A08043-162F-424B-8787-51DD6C0D8CBA}" sibTransId="{E6D97268-B39B-114F-B919-9D7AAD226D5E}"/>
    <dgm:cxn modelId="{3A3B9951-527F-DA42-ADD9-A73DAD8A65BA}" srcId="{D0F97509-69B2-1F49-908E-4A26319086A6}" destId="{85D5BFF2-FD27-B44F-BE64-D52D506C8591}" srcOrd="6" destOrd="0" parTransId="{75763CE6-123E-2340-B020-243B90C60D31}" sibTransId="{7E5FC0CC-376B-FE41-BB1B-DC945224B901}"/>
    <dgm:cxn modelId="{D60BE77A-1F38-144C-8DDC-1C44F847B849}" type="presOf" srcId="{3F6AD725-51CC-4A44-B532-C1CA28D83206}" destId="{10644019-0DBF-D848-B1A1-431A28CC56D4}" srcOrd="0" destOrd="0" presId="urn:microsoft.com/office/officeart/2008/layout/LinedList"/>
    <dgm:cxn modelId="{4B172087-EB8B-A648-AAC3-82B98B087E6F}" srcId="{D0F97509-69B2-1F49-908E-4A26319086A6}" destId="{A85E2D5A-31D8-3848-A2B1-9B4295FD2BF7}" srcOrd="0" destOrd="0" parTransId="{4DED99A1-FF44-9647-B804-785A63F87AAF}" sibTransId="{6BCA29FC-C63E-7F44-BDFB-42D984C178FD}"/>
    <dgm:cxn modelId="{C762F592-37D4-2444-A685-092C848C5273}" type="presOf" srcId="{4CF39635-EFE0-E047-860A-B51468BAAE10}" destId="{4AF281F6-A7EB-1E41-BFA5-8F593645411E}" srcOrd="0" destOrd="0" presId="urn:microsoft.com/office/officeart/2008/layout/LinedList"/>
    <dgm:cxn modelId="{943B70B1-75E1-F947-8F8E-6A7AABC0E88D}" type="presOf" srcId="{85D5BFF2-FD27-B44F-BE64-D52D506C8591}" destId="{76601C9A-E6D2-B04F-BCAB-8064EFEF6E7A}" srcOrd="0" destOrd="0" presId="urn:microsoft.com/office/officeart/2008/layout/LinedList"/>
    <dgm:cxn modelId="{627DE9CE-963A-C44A-8305-D7C93C65ED7B}" type="presOf" srcId="{D0F97509-69B2-1F49-908E-4A26319086A6}" destId="{040C6162-58E7-714D-89FE-09B8F58093A0}" srcOrd="0" destOrd="0" presId="urn:microsoft.com/office/officeart/2008/layout/LinedList"/>
    <dgm:cxn modelId="{66207CE3-B07E-404F-A755-10E883F4F99E}" srcId="{D0F97509-69B2-1F49-908E-4A26319086A6}" destId="{D463CF54-D40D-5E4D-86AC-568EF1F3DDEE}" srcOrd="4" destOrd="0" parTransId="{3F9E5219-7BEA-8F40-B505-74E1CB616EC1}" sibTransId="{33625B44-5A73-8C4D-B7E3-0CF934C8B389}"/>
    <dgm:cxn modelId="{036DB0E7-F712-3D4F-82BF-DB893B07E56D}" srcId="{D0F97509-69B2-1F49-908E-4A26319086A6}" destId="{4CF39635-EFE0-E047-860A-B51468BAAE10}" srcOrd="2" destOrd="0" parTransId="{9F34FE2C-76F9-394E-88CB-DFEFEF5EFAB8}" sibTransId="{390DA283-CEF0-2E4E-AC80-32E3A685D5CB}"/>
    <dgm:cxn modelId="{4C9383EA-AF95-C340-A950-FED977DC5B91}" type="presOf" srcId="{D463CF54-D40D-5E4D-86AC-568EF1F3DDEE}" destId="{6FD786A8-FD5C-4E4F-BC69-5E7792F963F2}" srcOrd="0" destOrd="0" presId="urn:microsoft.com/office/officeart/2008/layout/LinedList"/>
    <dgm:cxn modelId="{54861059-EBE3-2F49-BC24-985B7C9C4C7A}" type="presParOf" srcId="{040C6162-58E7-714D-89FE-09B8F58093A0}" destId="{32BE0FEA-9A38-2E4D-B8AD-2DD478EB3C84}" srcOrd="0" destOrd="0" presId="urn:microsoft.com/office/officeart/2008/layout/LinedList"/>
    <dgm:cxn modelId="{CF16A3DA-520E-D043-92D2-D2BF5D8BD678}" type="presParOf" srcId="{040C6162-58E7-714D-89FE-09B8F58093A0}" destId="{DF976840-A2BF-924F-A16E-26A52C8D21ED}" srcOrd="1" destOrd="0" presId="urn:microsoft.com/office/officeart/2008/layout/LinedList"/>
    <dgm:cxn modelId="{BE64D7C4-181A-9940-856D-8541E2BC37AB}" type="presParOf" srcId="{DF976840-A2BF-924F-A16E-26A52C8D21ED}" destId="{432417E0-DC1E-D94A-9241-3508F3F14D86}" srcOrd="0" destOrd="0" presId="urn:microsoft.com/office/officeart/2008/layout/LinedList"/>
    <dgm:cxn modelId="{2FF4BAD6-494C-6C4D-8072-7640FFBCB68D}" type="presParOf" srcId="{DF976840-A2BF-924F-A16E-26A52C8D21ED}" destId="{465BA7F9-E313-DF4C-87E2-D33E00E05CEE}" srcOrd="1" destOrd="0" presId="urn:microsoft.com/office/officeart/2008/layout/LinedList"/>
    <dgm:cxn modelId="{AA42D345-71EE-5A4B-A391-FA8B1A2C0F88}" type="presParOf" srcId="{040C6162-58E7-714D-89FE-09B8F58093A0}" destId="{CBD1400C-A64D-814B-9A5F-2EE9933C160F}" srcOrd="2" destOrd="0" presId="urn:microsoft.com/office/officeart/2008/layout/LinedList"/>
    <dgm:cxn modelId="{51D1160A-D074-C944-8A7B-7A8A76846164}" type="presParOf" srcId="{040C6162-58E7-714D-89FE-09B8F58093A0}" destId="{ABD84BC7-8B79-AA47-9D7D-E6B9B0258D55}" srcOrd="3" destOrd="0" presId="urn:microsoft.com/office/officeart/2008/layout/LinedList"/>
    <dgm:cxn modelId="{0CE37268-B162-B446-9DD7-F848FD68602C}" type="presParOf" srcId="{ABD84BC7-8B79-AA47-9D7D-E6B9B0258D55}" destId="{10644019-0DBF-D848-B1A1-431A28CC56D4}" srcOrd="0" destOrd="0" presId="urn:microsoft.com/office/officeart/2008/layout/LinedList"/>
    <dgm:cxn modelId="{64A9E90E-07DD-9441-BA2B-FB4DC520A2E8}" type="presParOf" srcId="{ABD84BC7-8B79-AA47-9D7D-E6B9B0258D55}" destId="{1CB90876-A278-824F-ABE7-A39FB76EDFDE}" srcOrd="1" destOrd="0" presId="urn:microsoft.com/office/officeart/2008/layout/LinedList"/>
    <dgm:cxn modelId="{995D7796-D514-754A-A861-ABD30BC9AA8B}" type="presParOf" srcId="{040C6162-58E7-714D-89FE-09B8F58093A0}" destId="{EB7315BF-4859-0F48-BFC4-496C7DFC0AB4}" srcOrd="4" destOrd="0" presId="urn:microsoft.com/office/officeart/2008/layout/LinedList"/>
    <dgm:cxn modelId="{2C74CA71-6A06-984A-904C-86710AA61261}" type="presParOf" srcId="{040C6162-58E7-714D-89FE-09B8F58093A0}" destId="{E1E7AF2F-8667-B147-8E64-EE75F3AAA033}" srcOrd="5" destOrd="0" presId="urn:microsoft.com/office/officeart/2008/layout/LinedList"/>
    <dgm:cxn modelId="{3115F0F1-698F-1E4D-A1EE-4E3A1D1E35F7}" type="presParOf" srcId="{E1E7AF2F-8667-B147-8E64-EE75F3AAA033}" destId="{4AF281F6-A7EB-1E41-BFA5-8F593645411E}" srcOrd="0" destOrd="0" presId="urn:microsoft.com/office/officeart/2008/layout/LinedList"/>
    <dgm:cxn modelId="{D22537E3-3A53-DC45-B056-92F0F19DF703}" type="presParOf" srcId="{E1E7AF2F-8667-B147-8E64-EE75F3AAA033}" destId="{B5E9B422-2AD6-9748-9604-2143DA7E3A06}" srcOrd="1" destOrd="0" presId="urn:microsoft.com/office/officeart/2008/layout/LinedList"/>
    <dgm:cxn modelId="{6720B241-3A26-6143-84FE-2EE22AC068F4}" type="presParOf" srcId="{040C6162-58E7-714D-89FE-09B8F58093A0}" destId="{5C9185CB-D4E4-584D-8103-BF6ADB5F9DBD}" srcOrd="6" destOrd="0" presId="urn:microsoft.com/office/officeart/2008/layout/LinedList"/>
    <dgm:cxn modelId="{57A93430-C105-8445-8960-C16D51F1C600}" type="presParOf" srcId="{040C6162-58E7-714D-89FE-09B8F58093A0}" destId="{3478B118-E6A4-6C43-8D3F-C37BFB658876}" srcOrd="7" destOrd="0" presId="urn:microsoft.com/office/officeart/2008/layout/LinedList"/>
    <dgm:cxn modelId="{AF571819-112A-CB4A-A01C-96C184C3FE44}" type="presParOf" srcId="{3478B118-E6A4-6C43-8D3F-C37BFB658876}" destId="{6C61D329-0DA8-A44A-AEE2-9188C79C69C7}" srcOrd="0" destOrd="0" presId="urn:microsoft.com/office/officeart/2008/layout/LinedList"/>
    <dgm:cxn modelId="{B2EEF40D-CCF5-F143-AE89-2A930217696B}" type="presParOf" srcId="{3478B118-E6A4-6C43-8D3F-C37BFB658876}" destId="{3563C8E3-BC1C-1146-8C2A-EAF069F43867}" srcOrd="1" destOrd="0" presId="urn:microsoft.com/office/officeart/2008/layout/LinedList"/>
    <dgm:cxn modelId="{A5AF712C-27C6-114B-B0BC-B7A04DC00CD8}" type="presParOf" srcId="{040C6162-58E7-714D-89FE-09B8F58093A0}" destId="{3700D601-BEAC-E74C-BBFF-9653DD13E23E}" srcOrd="8" destOrd="0" presId="urn:microsoft.com/office/officeart/2008/layout/LinedList"/>
    <dgm:cxn modelId="{0B6C62D9-CBF8-BD47-AF1E-1960ED5A6229}" type="presParOf" srcId="{040C6162-58E7-714D-89FE-09B8F58093A0}" destId="{18E5EA5D-32C6-924C-A996-850BE3E1A2D3}" srcOrd="9" destOrd="0" presId="urn:microsoft.com/office/officeart/2008/layout/LinedList"/>
    <dgm:cxn modelId="{95BD9240-DCCF-3A49-804D-43D27BB5A19C}" type="presParOf" srcId="{18E5EA5D-32C6-924C-A996-850BE3E1A2D3}" destId="{6FD786A8-FD5C-4E4F-BC69-5E7792F963F2}" srcOrd="0" destOrd="0" presId="urn:microsoft.com/office/officeart/2008/layout/LinedList"/>
    <dgm:cxn modelId="{06F116C5-6FCF-0D49-91CE-57AEF949A42E}" type="presParOf" srcId="{18E5EA5D-32C6-924C-A996-850BE3E1A2D3}" destId="{CCF53C02-9D95-AB42-B078-F3E1C790991E}" srcOrd="1" destOrd="0" presId="urn:microsoft.com/office/officeart/2008/layout/LinedList"/>
    <dgm:cxn modelId="{DAFAC77A-2179-7F43-B557-DE1C333C41E4}" type="presParOf" srcId="{040C6162-58E7-714D-89FE-09B8F58093A0}" destId="{A8D6A59E-2A80-C847-A515-DE23ED444985}" srcOrd="10" destOrd="0" presId="urn:microsoft.com/office/officeart/2008/layout/LinedList"/>
    <dgm:cxn modelId="{94B7B45F-1710-2A45-845B-7AB701C734E4}" type="presParOf" srcId="{040C6162-58E7-714D-89FE-09B8F58093A0}" destId="{7035F1AC-93C8-E649-B68F-2B8642C75032}" srcOrd="11" destOrd="0" presId="urn:microsoft.com/office/officeart/2008/layout/LinedList"/>
    <dgm:cxn modelId="{8BFF8BB5-5FB4-0B44-B43C-AAA3386E2A13}" type="presParOf" srcId="{7035F1AC-93C8-E649-B68F-2B8642C75032}" destId="{49FC1C0C-2624-5B41-AF76-88D4442A713D}" srcOrd="0" destOrd="0" presId="urn:microsoft.com/office/officeart/2008/layout/LinedList"/>
    <dgm:cxn modelId="{08C025CF-4501-E449-B07D-718A5EE13BD5}" type="presParOf" srcId="{7035F1AC-93C8-E649-B68F-2B8642C75032}" destId="{0FEEBCB1-E38B-CF46-A91B-6F4AA7D81C30}" srcOrd="1" destOrd="0" presId="urn:microsoft.com/office/officeart/2008/layout/LinedList"/>
    <dgm:cxn modelId="{55F333DE-C55C-6B4C-9AEF-24806BCF3765}" type="presParOf" srcId="{040C6162-58E7-714D-89FE-09B8F58093A0}" destId="{D3E02165-3823-1247-8D8E-2715D52FB574}" srcOrd="12" destOrd="0" presId="urn:microsoft.com/office/officeart/2008/layout/LinedList"/>
    <dgm:cxn modelId="{C7C9E45A-AD63-314E-B498-E838DC831F39}" type="presParOf" srcId="{040C6162-58E7-714D-89FE-09B8F58093A0}" destId="{4201A2F2-2E1C-8C43-9D88-E7EA0507C95F}" srcOrd="13" destOrd="0" presId="urn:microsoft.com/office/officeart/2008/layout/LinedList"/>
    <dgm:cxn modelId="{EFE71E0D-8C87-414B-83B7-62A7C3EA1A13}" type="presParOf" srcId="{4201A2F2-2E1C-8C43-9D88-E7EA0507C95F}" destId="{76601C9A-E6D2-B04F-BCAB-8064EFEF6E7A}" srcOrd="0" destOrd="0" presId="urn:microsoft.com/office/officeart/2008/layout/LinedList"/>
    <dgm:cxn modelId="{975C1DC5-7625-1748-BA52-D9062D6757E5}" type="presParOf" srcId="{4201A2F2-2E1C-8C43-9D88-E7EA0507C95F}" destId="{C1ECB7CD-6016-1D4B-B20B-237BE5268A4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F97509-69B2-1F49-908E-4A26319086A6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</dgm:pt>
    <dgm:pt modelId="{A85E2D5A-31D8-3848-A2B1-9B4295FD2BF7}">
      <dgm:prSet custT="1"/>
      <dgm:spPr/>
      <dgm:t>
        <a:bodyPr/>
        <a:lstStyle/>
        <a:p>
          <a:pPr rtl="0"/>
          <a:r>
            <a:rPr lang="en-US" sz="2400" b="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rPr>
            <a:t>Index Types(GIN, GIST)</a:t>
          </a:r>
        </a:p>
      </dgm:t>
    </dgm:pt>
    <dgm:pt modelId="{4DED99A1-FF44-9647-B804-785A63F87AAF}" type="parTrans" cxnId="{4B172087-EB8B-A648-AAC3-82B98B087E6F}">
      <dgm:prSet/>
      <dgm:spPr/>
      <dgm:t>
        <a:bodyPr/>
        <a:lstStyle/>
        <a:p>
          <a:endParaRPr lang="en-US"/>
        </a:p>
      </dgm:t>
    </dgm:pt>
    <dgm:pt modelId="{6BCA29FC-C63E-7F44-BDFB-42D984C178FD}" type="sibTrans" cxnId="{4B172087-EB8B-A648-AAC3-82B98B087E6F}">
      <dgm:prSet/>
      <dgm:spPr/>
      <dgm:t>
        <a:bodyPr/>
        <a:lstStyle/>
        <a:p>
          <a:endParaRPr lang="en-US"/>
        </a:p>
      </dgm:t>
    </dgm:pt>
    <dgm:pt modelId="{4FE9C55B-B910-304C-8D4B-A6A786E0CB2D}">
      <dgm:prSet custT="1"/>
      <dgm:spPr/>
      <dgm:t>
        <a:bodyPr/>
        <a:lstStyle/>
        <a:p>
          <a:pPr rtl="0"/>
          <a:r>
            <a:rPr lang="en-US" sz="2400" b="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rPr>
            <a:t>Index Selection</a:t>
          </a:r>
        </a:p>
      </dgm:t>
    </dgm:pt>
    <dgm:pt modelId="{612502F4-376B-F24E-97B0-5BD15591CBA2}" type="parTrans" cxnId="{626C7990-EE44-BD4A-A453-E2F40F54DF54}">
      <dgm:prSet/>
      <dgm:spPr/>
      <dgm:t>
        <a:bodyPr/>
        <a:lstStyle/>
        <a:p>
          <a:endParaRPr lang="en-US"/>
        </a:p>
      </dgm:t>
    </dgm:pt>
    <dgm:pt modelId="{B96D0456-C9F1-3140-9584-74ABDEAB2A58}" type="sibTrans" cxnId="{626C7990-EE44-BD4A-A453-E2F40F54DF54}">
      <dgm:prSet/>
      <dgm:spPr/>
      <dgm:t>
        <a:bodyPr/>
        <a:lstStyle/>
        <a:p>
          <a:endParaRPr lang="en-US"/>
        </a:p>
      </dgm:t>
    </dgm:pt>
    <dgm:pt modelId="{4CF39635-EFE0-E047-860A-B51468BAAE10}">
      <dgm:prSet custT="1"/>
      <dgm:spPr/>
      <dgm:t>
        <a:bodyPr/>
        <a:lstStyle/>
        <a:p>
          <a:pPr rtl="0"/>
          <a:r>
            <a:rPr lang="en-US" sz="2400" b="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rPr>
            <a:t>Index Only Scans</a:t>
          </a:r>
          <a:endParaRPr lang="en-US" sz="2400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F34FE2C-76F9-394E-88CB-DFEFEF5EFAB8}" type="parTrans" cxnId="{036DB0E7-F712-3D4F-82BF-DB893B07E56D}">
      <dgm:prSet/>
      <dgm:spPr/>
      <dgm:t>
        <a:bodyPr/>
        <a:lstStyle/>
        <a:p>
          <a:endParaRPr lang="en-US"/>
        </a:p>
      </dgm:t>
    </dgm:pt>
    <dgm:pt modelId="{390DA283-CEF0-2E4E-AC80-32E3A685D5CB}" type="sibTrans" cxnId="{036DB0E7-F712-3D4F-82BF-DB893B07E56D}">
      <dgm:prSet/>
      <dgm:spPr/>
      <dgm:t>
        <a:bodyPr/>
        <a:lstStyle/>
        <a:p>
          <a:endParaRPr lang="en-US"/>
        </a:p>
      </dgm:t>
    </dgm:pt>
    <dgm:pt modelId="{B38FE8C0-63AB-F346-8BA4-6A5439ACA803}">
      <dgm:prSet custT="1"/>
      <dgm:spPr/>
      <dgm:t>
        <a:bodyPr/>
        <a:lstStyle/>
        <a:p>
          <a:r>
            <a:rPr lang="en-US" sz="2400" b="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rPr>
            <a:t>Duplicate Indexes</a:t>
          </a:r>
        </a:p>
      </dgm:t>
    </dgm:pt>
    <dgm:pt modelId="{9DA48390-ECD9-444E-85F5-9389D200B5CC}" type="parTrans" cxnId="{8FE26912-B8DA-C54F-A1F8-B6897D0BFE41}">
      <dgm:prSet/>
      <dgm:spPr/>
      <dgm:t>
        <a:bodyPr/>
        <a:lstStyle/>
        <a:p>
          <a:endParaRPr lang="en-US"/>
        </a:p>
      </dgm:t>
    </dgm:pt>
    <dgm:pt modelId="{E26884DF-3869-494B-8B4E-661124A5550E}" type="sibTrans" cxnId="{8FE26912-B8DA-C54F-A1F8-B6897D0BFE41}">
      <dgm:prSet/>
      <dgm:spPr/>
      <dgm:t>
        <a:bodyPr/>
        <a:lstStyle/>
        <a:p>
          <a:endParaRPr lang="en-US"/>
        </a:p>
      </dgm:t>
    </dgm:pt>
    <dgm:pt modelId="{D463CF54-D40D-5E4D-86AC-568EF1F3DDEE}">
      <dgm:prSet custT="1"/>
      <dgm:spPr/>
      <dgm:t>
        <a:bodyPr/>
        <a:lstStyle/>
        <a:p>
          <a:r>
            <a:rPr lang="en-US" sz="2400" b="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rPr>
            <a:t>Unused Indexes</a:t>
          </a:r>
        </a:p>
      </dgm:t>
    </dgm:pt>
    <dgm:pt modelId="{3F9E5219-7BEA-8F40-B505-74E1CB616EC1}" type="parTrans" cxnId="{66207CE3-B07E-404F-A755-10E883F4F99E}">
      <dgm:prSet/>
      <dgm:spPr/>
      <dgm:t>
        <a:bodyPr/>
        <a:lstStyle/>
        <a:p>
          <a:endParaRPr lang="en-US"/>
        </a:p>
      </dgm:t>
    </dgm:pt>
    <dgm:pt modelId="{33625B44-5A73-8C4D-B7E3-0CF934C8B389}" type="sibTrans" cxnId="{66207CE3-B07E-404F-A755-10E883F4F99E}">
      <dgm:prSet/>
      <dgm:spPr/>
      <dgm:t>
        <a:bodyPr/>
        <a:lstStyle/>
        <a:p>
          <a:endParaRPr lang="en-US"/>
        </a:p>
      </dgm:t>
    </dgm:pt>
    <dgm:pt modelId="{47BAD13A-BADA-E346-9AB7-3C89C1B6E46C}">
      <dgm:prSet custT="1"/>
      <dgm:spPr/>
      <dgm:t>
        <a:bodyPr/>
        <a:lstStyle/>
        <a:p>
          <a:pPr rtl="0"/>
          <a:r>
            <a:rPr lang="en-US" sz="2400" b="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rPr>
            <a:t>Useful Queries for Index Maintenance</a:t>
          </a:r>
          <a:endParaRPr lang="en-US" sz="2400" b="0" dirty="0"/>
        </a:p>
      </dgm:t>
    </dgm:pt>
    <dgm:pt modelId="{B6A08043-162F-424B-8787-51DD6C0D8CBA}" type="parTrans" cxnId="{73C6E650-319A-8943-AA49-24BC30D8C0C6}">
      <dgm:prSet/>
      <dgm:spPr/>
      <dgm:t>
        <a:bodyPr/>
        <a:lstStyle/>
        <a:p>
          <a:endParaRPr lang="en-US"/>
        </a:p>
      </dgm:t>
    </dgm:pt>
    <dgm:pt modelId="{E6D97268-B39B-114F-B919-9D7AAD226D5E}" type="sibTrans" cxnId="{73C6E650-319A-8943-AA49-24BC30D8C0C6}">
      <dgm:prSet/>
      <dgm:spPr/>
      <dgm:t>
        <a:bodyPr/>
        <a:lstStyle/>
        <a:p>
          <a:endParaRPr lang="en-US"/>
        </a:p>
      </dgm:t>
    </dgm:pt>
    <dgm:pt modelId="{85D5BFF2-FD27-B44F-BE64-D52D506C859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rPr>
            <a:t>Quiz</a:t>
          </a:r>
          <a:r>
            <a:rPr lang="ru-RU" sz="2400" b="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rPr>
            <a:t> </a:t>
          </a:r>
          <a:r>
            <a:rPr lang="en-US" sz="2400" b="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rPr>
            <a:t>&amp; Certificate</a:t>
          </a:r>
        </a:p>
      </dgm:t>
    </dgm:pt>
    <dgm:pt modelId="{75763CE6-123E-2340-B020-243B90C60D31}" type="parTrans" cxnId="{3A3B9951-527F-DA42-ADD9-A73DAD8A65BA}">
      <dgm:prSet/>
      <dgm:spPr/>
      <dgm:t>
        <a:bodyPr/>
        <a:lstStyle/>
        <a:p>
          <a:endParaRPr lang="en-US"/>
        </a:p>
      </dgm:t>
    </dgm:pt>
    <dgm:pt modelId="{7E5FC0CC-376B-FE41-BB1B-DC945224B901}" type="sibTrans" cxnId="{3A3B9951-527F-DA42-ADD9-A73DAD8A65BA}">
      <dgm:prSet/>
      <dgm:spPr/>
      <dgm:t>
        <a:bodyPr/>
        <a:lstStyle/>
        <a:p>
          <a:endParaRPr lang="en-US"/>
        </a:p>
      </dgm:t>
    </dgm:pt>
    <dgm:pt modelId="{040C6162-58E7-714D-89FE-09B8F58093A0}" type="pres">
      <dgm:prSet presAssocID="{D0F97509-69B2-1F49-908E-4A26319086A6}" presName="vert0" presStyleCnt="0">
        <dgm:presLayoutVars>
          <dgm:dir/>
          <dgm:animOne val="branch"/>
          <dgm:animLvl val="lvl"/>
        </dgm:presLayoutVars>
      </dgm:prSet>
      <dgm:spPr/>
    </dgm:pt>
    <dgm:pt modelId="{32BE0FEA-9A38-2E4D-B8AD-2DD478EB3C84}" type="pres">
      <dgm:prSet presAssocID="{A85E2D5A-31D8-3848-A2B1-9B4295FD2BF7}" presName="thickLine" presStyleLbl="alignNode1" presStyleIdx="0" presStyleCnt="7"/>
      <dgm:spPr/>
    </dgm:pt>
    <dgm:pt modelId="{DF976840-A2BF-924F-A16E-26A52C8D21ED}" type="pres">
      <dgm:prSet presAssocID="{A85E2D5A-31D8-3848-A2B1-9B4295FD2BF7}" presName="horz1" presStyleCnt="0"/>
      <dgm:spPr/>
    </dgm:pt>
    <dgm:pt modelId="{432417E0-DC1E-D94A-9241-3508F3F14D86}" type="pres">
      <dgm:prSet presAssocID="{A85E2D5A-31D8-3848-A2B1-9B4295FD2BF7}" presName="tx1" presStyleLbl="revTx" presStyleIdx="0" presStyleCnt="7"/>
      <dgm:spPr/>
    </dgm:pt>
    <dgm:pt modelId="{465BA7F9-E313-DF4C-87E2-D33E00E05CEE}" type="pres">
      <dgm:prSet presAssocID="{A85E2D5A-31D8-3848-A2B1-9B4295FD2BF7}" presName="vert1" presStyleCnt="0"/>
      <dgm:spPr/>
    </dgm:pt>
    <dgm:pt modelId="{136FEF4D-5887-B049-B64B-986536647477}" type="pres">
      <dgm:prSet presAssocID="{4FE9C55B-B910-304C-8D4B-A6A786E0CB2D}" presName="thickLine" presStyleLbl="alignNode1" presStyleIdx="1" presStyleCnt="7"/>
      <dgm:spPr/>
    </dgm:pt>
    <dgm:pt modelId="{E108C1D6-868A-C749-ACD4-4A17DD33CE3B}" type="pres">
      <dgm:prSet presAssocID="{4FE9C55B-B910-304C-8D4B-A6A786E0CB2D}" presName="horz1" presStyleCnt="0"/>
      <dgm:spPr/>
    </dgm:pt>
    <dgm:pt modelId="{1E994DA4-5C18-304B-8068-7A27E924FE6B}" type="pres">
      <dgm:prSet presAssocID="{4FE9C55B-B910-304C-8D4B-A6A786E0CB2D}" presName="tx1" presStyleLbl="revTx" presStyleIdx="1" presStyleCnt="7"/>
      <dgm:spPr/>
    </dgm:pt>
    <dgm:pt modelId="{028AC910-E56B-594C-89B9-B0F02E4F279C}" type="pres">
      <dgm:prSet presAssocID="{4FE9C55B-B910-304C-8D4B-A6A786E0CB2D}" presName="vert1" presStyleCnt="0"/>
      <dgm:spPr/>
    </dgm:pt>
    <dgm:pt modelId="{EB7315BF-4859-0F48-BFC4-496C7DFC0AB4}" type="pres">
      <dgm:prSet presAssocID="{4CF39635-EFE0-E047-860A-B51468BAAE10}" presName="thickLine" presStyleLbl="alignNode1" presStyleIdx="2" presStyleCnt="7"/>
      <dgm:spPr/>
    </dgm:pt>
    <dgm:pt modelId="{E1E7AF2F-8667-B147-8E64-EE75F3AAA033}" type="pres">
      <dgm:prSet presAssocID="{4CF39635-EFE0-E047-860A-B51468BAAE10}" presName="horz1" presStyleCnt="0"/>
      <dgm:spPr/>
    </dgm:pt>
    <dgm:pt modelId="{4AF281F6-A7EB-1E41-BFA5-8F593645411E}" type="pres">
      <dgm:prSet presAssocID="{4CF39635-EFE0-E047-860A-B51468BAAE10}" presName="tx1" presStyleLbl="revTx" presStyleIdx="2" presStyleCnt="7"/>
      <dgm:spPr/>
    </dgm:pt>
    <dgm:pt modelId="{B5E9B422-2AD6-9748-9604-2143DA7E3A06}" type="pres">
      <dgm:prSet presAssocID="{4CF39635-EFE0-E047-860A-B51468BAAE10}" presName="vert1" presStyleCnt="0"/>
      <dgm:spPr/>
    </dgm:pt>
    <dgm:pt modelId="{5C9185CB-D4E4-584D-8103-BF6ADB5F9DBD}" type="pres">
      <dgm:prSet presAssocID="{B38FE8C0-63AB-F346-8BA4-6A5439ACA803}" presName="thickLine" presStyleLbl="alignNode1" presStyleIdx="3" presStyleCnt="7"/>
      <dgm:spPr/>
    </dgm:pt>
    <dgm:pt modelId="{3478B118-E6A4-6C43-8D3F-C37BFB658876}" type="pres">
      <dgm:prSet presAssocID="{B38FE8C0-63AB-F346-8BA4-6A5439ACA803}" presName="horz1" presStyleCnt="0"/>
      <dgm:spPr/>
    </dgm:pt>
    <dgm:pt modelId="{6C61D329-0DA8-A44A-AEE2-9188C79C69C7}" type="pres">
      <dgm:prSet presAssocID="{B38FE8C0-63AB-F346-8BA4-6A5439ACA803}" presName="tx1" presStyleLbl="revTx" presStyleIdx="3" presStyleCnt="7" custLinFactNeighborX="-355" custLinFactNeighborY="-17"/>
      <dgm:spPr/>
    </dgm:pt>
    <dgm:pt modelId="{3563C8E3-BC1C-1146-8C2A-EAF069F43867}" type="pres">
      <dgm:prSet presAssocID="{B38FE8C0-63AB-F346-8BA4-6A5439ACA803}" presName="vert1" presStyleCnt="0"/>
      <dgm:spPr/>
    </dgm:pt>
    <dgm:pt modelId="{3700D601-BEAC-E74C-BBFF-9653DD13E23E}" type="pres">
      <dgm:prSet presAssocID="{D463CF54-D40D-5E4D-86AC-568EF1F3DDEE}" presName="thickLine" presStyleLbl="alignNode1" presStyleIdx="4" presStyleCnt="7"/>
      <dgm:spPr/>
    </dgm:pt>
    <dgm:pt modelId="{18E5EA5D-32C6-924C-A996-850BE3E1A2D3}" type="pres">
      <dgm:prSet presAssocID="{D463CF54-D40D-5E4D-86AC-568EF1F3DDEE}" presName="horz1" presStyleCnt="0"/>
      <dgm:spPr/>
    </dgm:pt>
    <dgm:pt modelId="{6FD786A8-FD5C-4E4F-BC69-5E7792F963F2}" type="pres">
      <dgm:prSet presAssocID="{D463CF54-D40D-5E4D-86AC-568EF1F3DDEE}" presName="tx1" presStyleLbl="revTx" presStyleIdx="4" presStyleCnt="7"/>
      <dgm:spPr/>
    </dgm:pt>
    <dgm:pt modelId="{CCF53C02-9D95-AB42-B078-F3E1C790991E}" type="pres">
      <dgm:prSet presAssocID="{D463CF54-D40D-5E4D-86AC-568EF1F3DDEE}" presName="vert1" presStyleCnt="0"/>
      <dgm:spPr/>
    </dgm:pt>
    <dgm:pt modelId="{A8D6A59E-2A80-C847-A515-DE23ED444985}" type="pres">
      <dgm:prSet presAssocID="{47BAD13A-BADA-E346-9AB7-3C89C1B6E46C}" presName="thickLine" presStyleLbl="alignNode1" presStyleIdx="5" presStyleCnt="7"/>
      <dgm:spPr/>
    </dgm:pt>
    <dgm:pt modelId="{7035F1AC-93C8-E649-B68F-2B8642C75032}" type="pres">
      <dgm:prSet presAssocID="{47BAD13A-BADA-E346-9AB7-3C89C1B6E46C}" presName="horz1" presStyleCnt="0"/>
      <dgm:spPr/>
    </dgm:pt>
    <dgm:pt modelId="{49FC1C0C-2624-5B41-AF76-88D4442A713D}" type="pres">
      <dgm:prSet presAssocID="{47BAD13A-BADA-E346-9AB7-3C89C1B6E46C}" presName="tx1" presStyleLbl="revTx" presStyleIdx="5" presStyleCnt="7"/>
      <dgm:spPr/>
    </dgm:pt>
    <dgm:pt modelId="{0FEEBCB1-E38B-CF46-A91B-6F4AA7D81C30}" type="pres">
      <dgm:prSet presAssocID="{47BAD13A-BADA-E346-9AB7-3C89C1B6E46C}" presName="vert1" presStyleCnt="0"/>
      <dgm:spPr/>
    </dgm:pt>
    <dgm:pt modelId="{D3E02165-3823-1247-8D8E-2715D52FB574}" type="pres">
      <dgm:prSet presAssocID="{85D5BFF2-FD27-B44F-BE64-D52D506C8591}" presName="thickLine" presStyleLbl="alignNode1" presStyleIdx="6" presStyleCnt="7"/>
      <dgm:spPr/>
    </dgm:pt>
    <dgm:pt modelId="{4201A2F2-2E1C-8C43-9D88-E7EA0507C95F}" type="pres">
      <dgm:prSet presAssocID="{85D5BFF2-FD27-B44F-BE64-D52D506C8591}" presName="horz1" presStyleCnt="0"/>
      <dgm:spPr/>
    </dgm:pt>
    <dgm:pt modelId="{76601C9A-E6D2-B04F-BCAB-8064EFEF6E7A}" type="pres">
      <dgm:prSet presAssocID="{85D5BFF2-FD27-B44F-BE64-D52D506C8591}" presName="tx1" presStyleLbl="revTx" presStyleIdx="6" presStyleCnt="7"/>
      <dgm:spPr/>
    </dgm:pt>
    <dgm:pt modelId="{C1ECB7CD-6016-1D4B-B20B-237BE5268A47}" type="pres">
      <dgm:prSet presAssocID="{85D5BFF2-FD27-B44F-BE64-D52D506C8591}" presName="vert1" presStyleCnt="0"/>
      <dgm:spPr/>
    </dgm:pt>
  </dgm:ptLst>
  <dgm:cxnLst>
    <dgm:cxn modelId="{8FE26912-B8DA-C54F-A1F8-B6897D0BFE41}" srcId="{D0F97509-69B2-1F49-908E-4A26319086A6}" destId="{B38FE8C0-63AB-F346-8BA4-6A5439ACA803}" srcOrd="3" destOrd="0" parTransId="{9DA48390-ECD9-444E-85F5-9389D200B5CC}" sibTransId="{E26884DF-3869-494B-8B4E-661124A5550E}"/>
    <dgm:cxn modelId="{B5053528-39F5-C549-8A76-15354781D21B}" type="presOf" srcId="{47BAD13A-BADA-E346-9AB7-3C89C1B6E46C}" destId="{49FC1C0C-2624-5B41-AF76-88D4442A713D}" srcOrd="0" destOrd="0" presId="urn:microsoft.com/office/officeart/2008/layout/LinedList"/>
    <dgm:cxn modelId="{FF22412C-D15C-9C4D-BAAC-89FC54AA6AD6}" type="presOf" srcId="{A85E2D5A-31D8-3848-A2B1-9B4295FD2BF7}" destId="{432417E0-DC1E-D94A-9241-3508F3F14D86}" srcOrd="0" destOrd="0" presId="urn:microsoft.com/office/officeart/2008/layout/LinedList"/>
    <dgm:cxn modelId="{FB6F5036-8EEC-9A46-8B8E-00A1CC87A9E2}" type="presOf" srcId="{B38FE8C0-63AB-F346-8BA4-6A5439ACA803}" destId="{6C61D329-0DA8-A44A-AEE2-9188C79C69C7}" srcOrd="0" destOrd="0" presId="urn:microsoft.com/office/officeart/2008/layout/LinedList"/>
    <dgm:cxn modelId="{73C6E650-319A-8943-AA49-24BC30D8C0C6}" srcId="{D0F97509-69B2-1F49-908E-4A26319086A6}" destId="{47BAD13A-BADA-E346-9AB7-3C89C1B6E46C}" srcOrd="5" destOrd="0" parTransId="{B6A08043-162F-424B-8787-51DD6C0D8CBA}" sibTransId="{E6D97268-B39B-114F-B919-9D7AAD226D5E}"/>
    <dgm:cxn modelId="{3A3B9951-527F-DA42-ADD9-A73DAD8A65BA}" srcId="{D0F97509-69B2-1F49-908E-4A26319086A6}" destId="{85D5BFF2-FD27-B44F-BE64-D52D506C8591}" srcOrd="6" destOrd="0" parTransId="{75763CE6-123E-2340-B020-243B90C60D31}" sibTransId="{7E5FC0CC-376B-FE41-BB1B-DC945224B901}"/>
    <dgm:cxn modelId="{4B172087-EB8B-A648-AAC3-82B98B087E6F}" srcId="{D0F97509-69B2-1F49-908E-4A26319086A6}" destId="{A85E2D5A-31D8-3848-A2B1-9B4295FD2BF7}" srcOrd="0" destOrd="0" parTransId="{4DED99A1-FF44-9647-B804-785A63F87AAF}" sibTransId="{6BCA29FC-C63E-7F44-BDFB-42D984C178FD}"/>
    <dgm:cxn modelId="{626C7990-EE44-BD4A-A453-E2F40F54DF54}" srcId="{D0F97509-69B2-1F49-908E-4A26319086A6}" destId="{4FE9C55B-B910-304C-8D4B-A6A786E0CB2D}" srcOrd="1" destOrd="0" parTransId="{612502F4-376B-F24E-97B0-5BD15591CBA2}" sibTransId="{B96D0456-C9F1-3140-9584-74ABDEAB2A58}"/>
    <dgm:cxn modelId="{C762F592-37D4-2444-A685-092C848C5273}" type="presOf" srcId="{4CF39635-EFE0-E047-860A-B51468BAAE10}" destId="{4AF281F6-A7EB-1E41-BFA5-8F593645411E}" srcOrd="0" destOrd="0" presId="urn:microsoft.com/office/officeart/2008/layout/LinedList"/>
    <dgm:cxn modelId="{943B70B1-75E1-F947-8F8E-6A7AABC0E88D}" type="presOf" srcId="{85D5BFF2-FD27-B44F-BE64-D52D506C8591}" destId="{76601C9A-E6D2-B04F-BCAB-8064EFEF6E7A}" srcOrd="0" destOrd="0" presId="urn:microsoft.com/office/officeart/2008/layout/LinedList"/>
    <dgm:cxn modelId="{627DE9CE-963A-C44A-8305-D7C93C65ED7B}" type="presOf" srcId="{D0F97509-69B2-1F49-908E-4A26319086A6}" destId="{040C6162-58E7-714D-89FE-09B8F58093A0}" srcOrd="0" destOrd="0" presId="urn:microsoft.com/office/officeart/2008/layout/LinedList"/>
    <dgm:cxn modelId="{3054BEDB-D6EB-9040-A37B-63F75C5F76E8}" type="presOf" srcId="{4FE9C55B-B910-304C-8D4B-A6A786E0CB2D}" destId="{1E994DA4-5C18-304B-8068-7A27E924FE6B}" srcOrd="0" destOrd="0" presId="urn:microsoft.com/office/officeart/2008/layout/LinedList"/>
    <dgm:cxn modelId="{66207CE3-B07E-404F-A755-10E883F4F99E}" srcId="{D0F97509-69B2-1F49-908E-4A26319086A6}" destId="{D463CF54-D40D-5E4D-86AC-568EF1F3DDEE}" srcOrd="4" destOrd="0" parTransId="{3F9E5219-7BEA-8F40-B505-74E1CB616EC1}" sibTransId="{33625B44-5A73-8C4D-B7E3-0CF934C8B389}"/>
    <dgm:cxn modelId="{036DB0E7-F712-3D4F-82BF-DB893B07E56D}" srcId="{D0F97509-69B2-1F49-908E-4A26319086A6}" destId="{4CF39635-EFE0-E047-860A-B51468BAAE10}" srcOrd="2" destOrd="0" parTransId="{9F34FE2C-76F9-394E-88CB-DFEFEF5EFAB8}" sibTransId="{390DA283-CEF0-2E4E-AC80-32E3A685D5CB}"/>
    <dgm:cxn modelId="{4C9383EA-AF95-C340-A950-FED977DC5B91}" type="presOf" srcId="{D463CF54-D40D-5E4D-86AC-568EF1F3DDEE}" destId="{6FD786A8-FD5C-4E4F-BC69-5E7792F963F2}" srcOrd="0" destOrd="0" presId="urn:microsoft.com/office/officeart/2008/layout/LinedList"/>
    <dgm:cxn modelId="{54861059-EBE3-2F49-BC24-985B7C9C4C7A}" type="presParOf" srcId="{040C6162-58E7-714D-89FE-09B8F58093A0}" destId="{32BE0FEA-9A38-2E4D-B8AD-2DD478EB3C84}" srcOrd="0" destOrd="0" presId="urn:microsoft.com/office/officeart/2008/layout/LinedList"/>
    <dgm:cxn modelId="{CF16A3DA-520E-D043-92D2-D2BF5D8BD678}" type="presParOf" srcId="{040C6162-58E7-714D-89FE-09B8F58093A0}" destId="{DF976840-A2BF-924F-A16E-26A52C8D21ED}" srcOrd="1" destOrd="0" presId="urn:microsoft.com/office/officeart/2008/layout/LinedList"/>
    <dgm:cxn modelId="{BE64D7C4-181A-9940-856D-8541E2BC37AB}" type="presParOf" srcId="{DF976840-A2BF-924F-A16E-26A52C8D21ED}" destId="{432417E0-DC1E-D94A-9241-3508F3F14D86}" srcOrd="0" destOrd="0" presId="urn:microsoft.com/office/officeart/2008/layout/LinedList"/>
    <dgm:cxn modelId="{2FF4BAD6-494C-6C4D-8072-7640FFBCB68D}" type="presParOf" srcId="{DF976840-A2BF-924F-A16E-26A52C8D21ED}" destId="{465BA7F9-E313-DF4C-87E2-D33E00E05CEE}" srcOrd="1" destOrd="0" presId="urn:microsoft.com/office/officeart/2008/layout/LinedList"/>
    <dgm:cxn modelId="{9F8EAC53-65FC-EA49-943E-8786E36594DB}" type="presParOf" srcId="{040C6162-58E7-714D-89FE-09B8F58093A0}" destId="{136FEF4D-5887-B049-B64B-986536647477}" srcOrd="2" destOrd="0" presId="urn:microsoft.com/office/officeart/2008/layout/LinedList"/>
    <dgm:cxn modelId="{AB4CA65E-F673-624C-8C76-802155113210}" type="presParOf" srcId="{040C6162-58E7-714D-89FE-09B8F58093A0}" destId="{E108C1D6-868A-C749-ACD4-4A17DD33CE3B}" srcOrd="3" destOrd="0" presId="urn:microsoft.com/office/officeart/2008/layout/LinedList"/>
    <dgm:cxn modelId="{877E2189-BE17-4E48-B965-D08FA873524B}" type="presParOf" srcId="{E108C1D6-868A-C749-ACD4-4A17DD33CE3B}" destId="{1E994DA4-5C18-304B-8068-7A27E924FE6B}" srcOrd="0" destOrd="0" presId="urn:microsoft.com/office/officeart/2008/layout/LinedList"/>
    <dgm:cxn modelId="{2AA2F592-EC05-CC40-942B-36ABEE00964A}" type="presParOf" srcId="{E108C1D6-868A-C749-ACD4-4A17DD33CE3B}" destId="{028AC910-E56B-594C-89B9-B0F02E4F279C}" srcOrd="1" destOrd="0" presId="urn:microsoft.com/office/officeart/2008/layout/LinedList"/>
    <dgm:cxn modelId="{995D7796-D514-754A-A861-ABD30BC9AA8B}" type="presParOf" srcId="{040C6162-58E7-714D-89FE-09B8F58093A0}" destId="{EB7315BF-4859-0F48-BFC4-496C7DFC0AB4}" srcOrd="4" destOrd="0" presId="urn:microsoft.com/office/officeart/2008/layout/LinedList"/>
    <dgm:cxn modelId="{2C74CA71-6A06-984A-904C-86710AA61261}" type="presParOf" srcId="{040C6162-58E7-714D-89FE-09B8F58093A0}" destId="{E1E7AF2F-8667-B147-8E64-EE75F3AAA033}" srcOrd="5" destOrd="0" presId="urn:microsoft.com/office/officeart/2008/layout/LinedList"/>
    <dgm:cxn modelId="{3115F0F1-698F-1E4D-A1EE-4E3A1D1E35F7}" type="presParOf" srcId="{E1E7AF2F-8667-B147-8E64-EE75F3AAA033}" destId="{4AF281F6-A7EB-1E41-BFA5-8F593645411E}" srcOrd="0" destOrd="0" presId="urn:microsoft.com/office/officeart/2008/layout/LinedList"/>
    <dgm:cxn modelId="{D22537E3-3A53-DC45-B056-92F0F19DF703}" type="presParOf" srcId="{E1E7AF2F-8667-B147-8E64-EE75F3AAA033}" destId="{B5E9B422-2AD6-9748-9604-2143DA7E3A06}" srcOrd="1" destOrd="0" presId="urn:microsoft.com/office/officeart/2008/layout/LinedList"/>
    <dgm:cxn modelId="{6720B241-3A26-6143-84FE-2EE22AC068F4}" type="presParOf" srcId="{040C6162-58E7-714D-89FE-09B8F58093A0}" destId="{5C9185CB-D4E4-584D-8103-BF6ADB5F9DBD}" srcOrd="6" destOrd="0" presId="urn:microsoft.com/office/officeart/2008/layout/LinedList"/>
    <dgm:cxn modelId="{57A93430-C105-8445-8960-C16D51F1C600}" type="presParOf" srcId="{040C6162-58E7-714D-89FE-09B8F58093A0}" destId="{3478B118-E6A4-6C43-8D3F-C37BFB658876}" srcOrd="7" destOrd="0" presId="urn:microsoft.com/office/officeart/2008/layout/LinedList"/>
    <dgm:cxn modelId="{AF571819-112A-CB4A-A01C-96C184C3FE44}" type="presParOf" srcId="{3478B118-E6A4-6C43-8D3F-C37BFB658876}" destId="{6C61D329-0DA8-A44A-AEE2-9188C79C69C7}" srcOrd="0" destOrd="0" presId="urn:microsoft.com/office/officeart/2008/layout/LinedList"/>
    <dgm:cxn modelId="{B2EEF40D-CCF5-F143-AE89-2A930217696B}" type="presParOf" srcId="{3478B118-E6A4-6C43-8D3F-C37BFB658876}" destId="{3563C8E3-BC1C-1146-8C2A-EAF069F43867}" srcOrd="1" destOrd="0" presId="urn:microsoft.com/office/officeart/2008/layout/LinedList"/>
    <dgm:cxn modelId="{A5AF712C-27C6-114B-B0BC-B7A04DC00CD8}" type="presParOf" srcId="{040C6162-58E7-714D-89FE-09B8F58093A0}" destId="{3700D601-BEAC-E74C-BBFF-9653DD13E23E}" srcOrd="8" destOrd="0" presId="urn:microsoft.com/office/officeart/2008/layout/LinedList"/>
    <dgm:cxn modelId="{0B6C62D9-CBF8-BD47-AF1E-1960ED5A6229}" type="presParOf" srcId="{040C6162-58E7-714D-89FE-09B8F58093A0}" destId="{18E5EA5D-32C6-924C-A996-850BE3E1A2D3}" srcOrd="9" destOrd="0" presId="urn:microsoft.com/office/officeart/2008/layout/LinedList"/>
    <dgm:cxn modelId="{95BD9240-DCCF-3A49-804D-43D27BB5A19C}" type="presParOf" srcId="{18E5EA5D-32C6-924C-A996-850BE3E1A2D3}" destId="{6FD786A8-FD5C-4E4F-BC69-5E7792F963F2}" srcOrd="0" destOrd="0" presId="urn:microsoft.com/office/officeart/2008/layout/LinedList"/>
    <dgm:cxn modelId="{06F116C5-6FCF-0D49-91CE-57AEF949A42E}" type="presParOf" srcId="{18E5EA5D-32C6-924C-A996-850BE3E1A2D3}" destId="{CCF53C02-9D95-AB42-B078-F3E1C790991E}" srcOrd="1" destOrd="0" presId="urn:microsoft.com/office/officeart/2008/layout/LinedList"/>
    <dgm:cxn modelId="{DAFAC77A-2179-7F43-B557-DE1C333C41E4}" type="presParOf" srcId="{040C6162-58E7-714D-89FE-09B8F58093A0}" destId="{A8D6A59E-2A80-C847-A515-DE23ED444985}" srcOrd="10" destOrd="0" presId="urn:microsoft.com/office/officeart/2008/layout/LinedList"/>
    <dgm:cxn modelId="{94B7B45F-1710-2A45-845B-7AB701C734E4}" type="presParOf" srcId="{040C6162-58E7-714D-89FE-09B8F58093A0}" destId="{7035F1AC-93C8-E649-B68F-2B8642C75032}" srcOrd="11" destOrd="0" presId="urn:microsoft.com/office/officeart/2008/layout/LinedList"/>
    <dgm:cxn modelId="{8BFF8BB5-5FB4-0B44-B43C-AAA3386E2A13}" type="presParOf" srcId="{7035F1AC-93C8-E649-B68F-2B8642C75032}" destId="{49FC1C0C-2624-5B41-AF76-88D4442A713D}" srcOrd="0" destOrd="0" presId="urn:microsoft.com/office/officeart/2008/layout/LinedList"/>
    <dgm:cxn modelId="{08C025CF-4501-E449-B07D-718A5EE13BD5}" type="presParOf" srcId="{7035F1AC-93C8-E649-B68F-2B8642C75032}" destId="{0FEEBCB1-E38B-CF46-A91B-6F4AA7D81C30}" srcOrd="1" destOrd="0" presId="urn:microsoft.com/office/officeart/2008/layout/LinedList"/>
    <dgm:cxn modelId="{55F333DE-C55C-6B4C-9AEF-24806BCF3765}" type="presParOf" srcId="{040C6162-58E7-714D-89FE-09B8F58093A0}" destId="{D3E02165-3823-1247-8D8E-2715D52FB574}" srcOrd="12" destOrd="0" presId="urn:microsoft.com/office/officeart/2008/layout/LinedList"/>
    <dgm:cxn modelId="{C7C9E45A-AD63-314E-B498-E838DC831F39}" type="presParOf" srcId="{040C6162-58E7-714D-89FE-09B8F58093A0}" destId="{4201A2F2-2E1C-8C43-9D88-E7EA0507C95F}" srcOrd="13" destOrd="0" presId="urn:microsoft.com/office/officeart/2008/layout/LinedList"/>
    <dgm:cxn modelId="{EFE71E0D-8C87-414B-83B7-62A7C3EA1A13}" type="presParOf" srcId="{4201A2F2-2E1C-8C43-9D88-E7EA0507C95F}" destId="{76601C9A-E6D2-B04F-BCAB-8064EFEF6E7A}" srcOrd="0" destOrd="0" presId="urn:microsoft.com/office/officeart/2008/layout/LinedList"/>
    <dgm:cxn modelId="{975C1DC5-7625-1748-BA52-D9062D6757E5}" type="presParOf" srcId="{4201A2F2-2E1C-8C43-9D88-E7EA0507C95F}" destId="{C1ECB7CD-6016-1D4B-B20B-237BE5268A4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BE0FEA-9A38-2E4D-B8AD-2DD478EB3C84}">
      <dsp:nvSpPr>
        <dsp:cNvPr id="0" name=""/>
        <dsp:cNvSpPr/>
      </dsp:nvSpPr>
      <dsp:spPr>
        <a:xfrm>
          <a:off x="0" y="621"/>
          <a:ext cx="772826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2417E0-DC1E-D94A-9241-3508F3F14D86}">
      <dsp:nvSpPr>
        <dsp:cNvPr id="0" name=""/>
        <dsp:cNvSpPr/>
      </dsp:nvSpPr>
      <dsp:spPr>
        <a:xfrm>
          <a:off x="0" y="621"/>
          <a:ext cx="7728267" cy="726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Heap vs Index</a:t>
          </a:r>
        </a:p>
      </dsp:txBody>
      <dsp:txXfrm>
        <a:off x="0" y="621"/>
        <a:ext cx="7728267" cy="726583"/>
      </dsp:txXfrm>
    </dsp:sp>
    <dsp:sp modelId="{CBD1400C-A64D-814B-9A5F-2EE9933C160F}">
      <dsp:nvSpPr>
        <dsp:cNvPr id="0" name=""/>
        <dsp:cNvSpPr/>
      </dsp:nvSpPr>
      <dsp:spPr>
        <a:xfrm>
          <a:off x="0" y="727204"/>
          <a:ext cx="772826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644019-0DBF-D848-B1A1-431A28CC56D4}">
      <dsp:nvSpPr>
        <dsp:cNvPr id="0" name=""/>
        <dsp:cNvSpPr/>
      </dsp:nvSpPr>
      <dsp:spPr>
        <a:xfrm>
          <a:off x="0" y="727204"/>
          <a:ext cx="7728267" cy="726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2000"/>
            <a:buFont typeface="Arial"/>
            <a:buNone/>
          </a:pPr>
          <a:r>
            <a:rPr lang="en-US" sz="2400" kern="12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rPr>
            <a:t>Creating Index</a:t>
          </a:r>
          <a:endParaRPr lang="en-GB" sz="2400" kern="1200" dirty="0"/>
        </a:p>
      </dsp:txBody>
      <dsp:txXfrm>
        <a:off x="0" y="727204"/>
        <a:ext cx="7728267" cy="726583"/>
      </dsp:txXfrm>
    </dsp:sp>
    <dsp:sp modelId="{EB7315BF-4859-0F48-BFC4-496C7DFC0AB4}">
      <dsp:nvSpPr>
        <dsp:cNvPr id="0" name=""/>
        <dsp:cNvSpPr/>
      </dsp:nvSpPr>
      <dsp:spPr>
        <a:xfrm>
          <a:off x="0" y="1453787"/>
          <a:ext cx="772826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F281F6-A7EB-1E41-BFA5-8F593645411E}">
      <dsp:nvSpPr>
        <dsp:cNvPr id="0" name=""/>
        <dsp:cNvSpPr/>
      </dsp:nvSpPr>
      <dsp:spPr>
        <a:xfrm>
          <a:off x="0" y="1453787"/>
          <a:ext cx="7728267" cy="726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Partial Index</a:t>
          </a:r>
        </a:p>
      </dsp:txBody>
      <dsp:txXfrm>
        <a:off x="0" y="1453787"/>
        <a:ext cx="7728267" cy="726583"/>
      </dsp:txXfrm>
    </dsp:sp>
    <dsp:sp modelId="{5C9185CB-D4E4-584D-8103-BF6ADB5F9DBD}">
      <dsp:nvSpPr>
        <dsp:cNvPr id="0" name=""/>
        <dsp:cNvSpPr/>
      </dsp:nvSpPr>
      <dsp:spPr>
        <a:xfrm>
          <a:off x="0" y="2180370"/>
          <a:ext cx="772826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1D329-0DA8-A44A-AEE2-9188C79C69C7}">
      <dsp:nvSpPr>
        <dsp:cNvPr id="0" name=""/>
        <dsp:cNvSpPr/>
      </dsp:nvSpPr>
      <dsp:spPr>
        <a:xfrm>
          <a:off x="0" y="2180246"/>
          <a:ext cx="7728267" cy="726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Expression Index</a:t>
          </a:r>
          <a:endParaRPr lang="en-US" sz="2400" kern="1200" dirty="0"/>
        </a:p>
      </dsp:txBody>
      <dsp:txXfrm>
        <a:off x="0" y="2180246"/>
        <a:ext cx="7728267" cy="726583"/>
      </dsp:txXfrm>
    </dsp:sp>
    <dsp:sp modelId="{3700D601-BEAC-E74C-BBFF-9653DD13E23E}">
      <dsp:nvSpPr>
        <dsp:cNvPr id="0" name=""/>
        <dsp:cNvSpPr/>
      </dsp:nvSpPr>
      <dsp:spPr>
        <a:xfrm>
          <a:off x="0" y="2906953"/>
          <a:ext cx="7728267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D786A8-FD5C-4E4F-BC69-5E7792F963F2}">
      <dsp:nvSpPr>
        <dsp:cNvPr id="0" name=""/>
        <dsp:cNvSpPr/>
      </dsp:nvSpPr>
      <dsp:spPr>
        <a:xfrm>
          <a:off x="0" y="2906953"/>
          <a:ext cx="7728267" cy="726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rPr>
            <a:t>Index Types(B-Tree)</a:t>
          </a:r>
        </a:p>
      </dsp:txBody>
      <dsp:txXfrm>
        <a:off x="0" y="2906953"/>
        <a:ext cx="7728267" cy="726583"/>
      </dsp:txXfrm>
    </dsp:sp>
    <dsp:sp modelId="{A8D6A59E-2A80-C847-A515-DE23ED444985}">
      <dsp:nvSpPr>
        <dsp:cNvPr id="0" name=""/>
        <dsp:cNvSpPr/>
      </dsp:nvSpPr>
      <dsp:spPr>
        <a:xfrm>
          <a:off x="0" y="3633536"/>
          <a:ext cx="772826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FC1C0C-2624-5B41-AF76-88D4442A713D}">
      <dsp:nvSpPr>
        <dsp:cNvPr id="0" name=""/>
        <dsp:cNvSpPr/>
      </dsp:nvSpPr>
      <dsp:spPr>
        <a:xfrm>
          <a:off x="0" y="3633536"/>
          <a:ext cx="7728267" cy="726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rPr>
            <a:t>Index Types(HASH)</a:t>
          </a:r>
          <a:endParaRPr lang="en-US" sz="2400" b="0" kern="1200" dirty="0"/>
        </a:p>
      </dsp:txBody>
      <dsp:txXfrm>
        <a:off x="0" y="3633536"/>
        <a:ext cx="7728267" cy="726583"/>
      </dsp:txXfrm>
    </dsp:sp>
    <dsp:sp modelId="{D3E02165-3823-1247-8D8E-2715D52FB574}">
      <dsp:nvSpPr>
        <dsp:cNvPr id="0" name=""/>
        <dsp:cNvSpPr/>
      </dsp:nvSpPr>
      <dsp:spPr>
        <a:xfrm>
          <a:off x="0" y="4360119"/>
          <a:ext cx="772826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601C9A-E6D2-B04F-BCAB-8064EFEF6E7A}">
      <dsp:nvSpPr>
        <dsp:cNvPr id="0" name=""/>
        <dsp:cNvSpPr/>
      </dsp:nvSpPr>
      <dsp:spPr>
        <a:xfrm>
          <a:off x="0" y="4360119"/>
          <a:ext cx="7728267" cy="726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rPr>
            <a:t>Index Types(BRIN)</a:t>
          </a:r>
        </a:p>
      </dsp:txBody>
      <dsp:txXfrm>
        <a:off x="0" y="4360119"/>
        <a:ext cx="7728267" cy="7265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BE0FEA-9A38-2E4D-B8AD-2DD478EB3C84}">
      <dsp:nvSpPr>
        <dsp:cNvPr id="0" name=""/>
        <dsp:cNvSpPr/>
      </dsp:nvSpPr>
      <dsp:spPr>
        <a:xfrm>
          <a:off x="0" y="621"/>
          <a:ext cx="772826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2417E0-DC1E-D94A-9241-3508F3F14D86}">
      <dsp:nvSpPr>
        <dsp:cNvPr id="0" name=""/>
        <dsp:cNvSpPr/>
      </dsp:nvSpPr>
      <dsp:spPr>
        <a:xfrm>
          <a:off x="0" y="621"/>
          <a:ext cx="7728267" cy="726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rPr>
            <a:t>Index Types(GIN, GIST)</a:t>
          </a:r>
        </a:p>
      </dsp:txBody>
      <dsp:txXfrm>
        <a:off x="0" y="621"/>
        <a:ext cx="7728267" cy="726583"/>
      </dsp:txXfrm>
    </dsp:sp>
    <dsp:sp modelId="{136FEF4D-5887-B049-B64B-986536647477}">
      <dsp:nvSpPr>
        <dsp:cNvPr id="0" name=""/>
        <dsp:cNvSpPr/>
      </dsp:nvSpPr>
      <dsp:spPr>
        <a:xfrm>
          <a:off x="0" y="727204"/>
          <a:ext cx="772826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994DA4-5C18-304B-8068-7A27E924FE6B}">
      <dsp:nvSpPr>
        <dsp:cNvPr id="0" name=""/>
        <dsp:cNvSpPr/>
      </dsp:nvSpPr>
      <dsp:spPr>
        <a:xfrm>
          <a:off x="0" y="727204"/>
          <a:ext cx="7728267" cy="726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rPr>
            <a:t>Index Selection</a:t>
          </a:r>
        </a:p>
      </dsp:txBody>
      <dsp:txXfrm>
        <a:off x="0" y="727204"/>
        <a:ext cx="7728267" cy="726583"/>
      </dsp:txXfrm>
    </dsp:sp>
    <dsp:sp modelId="{EB7315BF-4859-0F48-BFC4-496C7DFC0AB4}">
      <dsp:nvSpPr>
        <dsp:cNvPr id="0" name=""/>
        <dsp:cNvSpPr/>
      </dsp:nvSpPr>
      <dsp:spPr>
        <a:xfrm>
          <a:off x="0" y="1453787"/>
          <a:ext cx="772826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F281F6-A7EB-1E41-BFA5-8F593645411E}">
      <dsp:nvSpPr>
        <dsp:cNvPr id="0" name=""/>
        <dsp:cNvSpPr/>
      </dsp:nvSpPr>
      <dsp:spPr>
        <a:xfrm>
          <a:off x="0" y="1453787"/>
          <a:ext cx="7728267" cy="726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rPr>
            <a:t>Index Only Scans</a:t>
          </a:r>
          <a:endParaRPr lang="en-US" sz="24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453787"/>
        <a:ext cx="7728267" cy="726583"/>
      </dsp:txXfrm>
    </dsp:sp>
    <dsp:sp modelId="{5C9185CB-D4E4-584D-8103-BF6ADB5F9DBD}">
      <dsp:nvSpPr>
        <dsp:cNvPr id="0" name=""/>
        <dsp:cNvSpPr/>
      </dsp:nvSpPr>
      <dsp:spPr>
        <a:xfrm>
          <a:off x="0" y="2180370"/>
          <a:ext cx="772826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1D329-0DA8-A44A-AEE2-9188C79C69C7}">
      <dsp:nvSpPr>
        <dsp:cNvPr id="0" name=""/>
        <dsp:cNvSpPr/>
      </dsp:nvSpPr>
      <dsp:spPr>
        <a:xfrm>
          <a:off x="0" y="2180246"/>
          <a:ext cx="7728267" cy="726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rPr>
            <a:t>Duplicate Indexes</a:t>
          </a:r>
        </a:p>
      </dsp:txBody>
      <dsp:txXfrm>
        <a:off x="0" y="2180246"/>
        <a:ext cx="7728267" cy="726583"/>
      </dsp:txXfrm>
    </dsp:sp>
    <dsp:sp modelId="{3700D601-BEAC-E74C-BBFF-9653DD13E23E}">
      <dsp:nvSpPr>
        <dsp:cNvPr id="0" name=""/>
        <dsp:cNvSpPr/>
      </dsp:nvSpPr>
      <dsp:spPr>
        <a:xfrm>
          <a:off x="0" y="2906953"/>
          <a:ext cx="7728267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D786A8-FD5C-4E4F-BC69-5E7792F963F2}">
      <dsp:nvSpPr>
        <dsp:cNvPr id="0" name=""/>
        <dsp:cNvSpPr/>
      </dsp:nvSpPr>
      <dsp:spPr>
        <a:xfrm>
          <a:off x="0" y="2906953"/>
          <a:ext cx="7728267" cy="726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rPr>
            <a:t>Unused Indexes</a:t>
          </a:r>
        </a:p>
      </dsp:txBody>
      <dsp:txXfrm>
        <a:off x="0" y="2906953"/>
        <a:ext cx="7728267" cy="726583"/>
      </dsp:txXfrm>
    </dsp:sp>
    <dsp:sp modelId="{A8D6A59E-2A80-C847-A515-DE23ED444985}">
      <dsp:nvSpPr>
        <dsp:cNvPr id="0" name=""/>
        <dsp:cNvSpPr/>
      </dsp:nvSpPr>
      <dsp:spPr>
        <a:xfrm>
          <a:off x="0" y="3633536"/>
          <a:ext cx="772826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FC1C0C-2624-5B41-AF76-88D4442A713D}">
      <dsp:nvSpPr>
        <dsp:cNvPr id="0" name=""/>
        <dsp:cNvSpPr/>
      </dsp:nvSpPr>
      <dsp:spPr>
        <a:xfrm>
          <a:off x="0" y="3633536"/>
          <a:ext cx="7728267" cy="726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rPr>
            <a:t>Useful Queries for Index Maintenance</a:t>
          </a:r>
          <a:endParaRPr lang="en-US" sz="2400" b="0" kern="1200" dirty="0"/>
        </a:p>
      </dsp:txBody>
      <dsp:txXfrm>
        <a:off x="0" y="3633536"/>
        <a:ext cx="7728267" cy="726583"/>
      </dsp:txXfrm>
    </dsp:sp>
    <dsp:sp modelId="{D3E02165-3823-1247-8D8E-2715D52FB574}">
      <dsp:nvSpPr>
        <dsp:cNvPr id="0" name=""/>
        <dsp:cNvSpPr/>
      </dsp:nvSpPr>
      <dsp:spPr>
        <a:xfrm>
          <a:off x="0" y="4360119"/>
          <a:ext cx="772826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601C9A-E6D2-B04F-BCAB-8064EFEF6E7A}">
      <dsp:nvSpPr>
        <dsp:cNvPr id="0" name=""/>
        <dsp:cNvSpPr/>
      </dsp:nvSpPr>
      <dsp:spPr>
        <a:xfrm>
          <a:off x="0" y="4360119"/>
          <a:ext cx="7728267" cy="726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rPr>
            <a:t>Quiz</a:t>
          </a:r>
          <a:r>
            <a:rPr lang="ru-RU" sz="2400" b="0" kern="12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rPr>
            <a:t> </a:t>
          </a:r>
          <a:r>
            <a:rPr lang="en-US" sz="2400" b="0" kern="12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rPr>
            <a:t>&amp; Certificate</a:t>
          </a:r>
        </a:p>
      </dsp:txBody>
      <dsp:txXfrm>
        <a:off x="0" y="4360119"/>
        <a:ext cx="7728267" cy="7265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5BD6C3-23A5-F34F-B5C5-2C28155041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71327C-328B-8E41-946C-D46DA496AF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C05700-1A07-5842-B85D-D89BC2530A17}" type="datetimeFigureOut">
              <a:rPr lang="en-US" smtClean="0"/>
              <a:t>9/9/20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10FA94-B595-8F4C-8F90-367FDA4BC5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878FA-1EF6-D247-AF61-C21E5E0AF23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02160-FE57-534E-AAAE-D16CA0DAF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349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575B9-DC01-304A-9418-33C84E8F46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858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59262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7477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66150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" name="Google Shape;20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575B9-DC01-304A-9418-33C84E8F46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4416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61771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97143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73557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47572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48994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90974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1224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54177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00046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96263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24212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6804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04696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4943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83721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1083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2197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4849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0CD2B76-4E02-1C44-86E9-153DABD6611C}"/>
              </a:ext>
            </a:extLst>
          </p:cNvPr>
          <p:cNvSpPr/>
          <p:nvPr userDrawn="1"/>
        </p:nvSpPr>
        <p:spPr>
          <a:xfrm>
            <a:off x="0" y="762000"/>
            <a:ext cx="12192000" cy="5334001"/>
          </a:xfrm>
          <a:prstGeom prst="rect">
            <a:avLst/>
          </a:prstGeom>
          <a:solidFill>
            <a:srgbClr val="005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FF80F2-7CBA-5844-AC57-D43E2A66E362}"/>
              </a:ext>
            </a:extLst>
          </p:cNvPr>
          <p:cNvSpPr/>
          <p:nvPr userDrawn="1"/>
        </p:nvSpPr>
        <p:spPr>
          <a:xfrm>
            <a:off x="0" y="1087826"/>
            <a:ext cx="8261498" cy="4614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7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51C2-50EE-6D4A-A6EB-BDA69BC7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0939" y="1087826"/>
            <a:ext cx="7490792" cy="2422137"/>
          </a:xfrm>
          <a:prstGeom prst="rect">
            <a:avLst/>
          </a:prstGeom>
        </p:spPr>
        <p:txBody>
          <a:bodyPr anchor="b"/>
          <a:lstStyle>
            <a:lvl1pPr algn="r">
              <a:defRPr sz="3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FD6EC4-3401-BF4F-A799-AEAFDDF97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939" y="3578088"/>
            <a:ext cx="7490792" cy="1679713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28600" indent="0" algn="ctr">
              <a:buNone/>
              <a:defRPr sz="1000"/>
            </a:lvl2pPr>
            <a:lvl3pPr marL="457200" indent="0" algn="ctr">
              <a:buNone/>
              <a:defRPr sz="900"/>
            </a:lvl3pPr>
            <a:lvl4pPr marL="685800" indent="0" algn="ctr">
              <a:buNone/>
              <a:defRPr sz="800"/>
            </a:lvl4pPr>
            <a:lvl5pPr marL="914400" indent="0" algn="ctr">
              <a:buNone/>
              <a:defRPr sz="800"/>
            </a:lvl5pPr>
            <a:lvl6pPr marL="1143000" indent="0" algn="ctr">
              <a:buNone/>
              <a:defRPr sz="800"/>
            </a:lvl6pPr>
            <a:lvl7pPr marL="1371600" indent="0" algn="ctr">
              <a:buNone/>
              <a:defRPr sz="800"/>
            </a:lvl7pPr>
            <a:lvl8pPr marL="1600200" indent="0" algn="ctr">
              <a:buNone/>
              <a:defRPr sz="800"/>
            </a:lvl8pPr>
            <a:lvl9pPr marL="1828800" indent="0" algn="ctr">
              <a:buNone/>
              <a:defRPr sz="8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B410E80-8FF3-934A-8462-B4DBC9CE3F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38400" y="6356351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© 2020 Percona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A0CE793-8772-D747-9C07-065692AD3D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2466" y="6356351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rgbClr val="00508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>
              <a:solidFill>
                <a:srgbClr val="00508C"/>
              </a:solidFill>
            </a:endParaRPr>
          </a:p>
        </p:txBody>
      </p:sp>
      <p:sp>
        <p:nvSpPr>
          <p:cNvPr id="12" name="Straight Connector 12">
            <a:extLst>
              <a:ext uri="{FF2B5EF4-FFF2-40B4-BE49-F238E27FC236}">
                <a16:creationId xmlns:a16="http://schemas.microsoft.com/office/drawing/2014/main" id="{FFB1E2D6-DE30-EF49-88FE-3CAEE9DCE2AF}"/>
              </a:ext>
            </a:extLst>
          </p:cNvPr>
          <p:cNvSpPr/>
          <p:nvPr userDrawn="1"/>
        </p:nvSpPr>
        <p:spPr>
          <a:xfrm flipH="1">
            <a:off x="390939" y="3509962"/>
            <a:ext cx="7490792" cy="1"/>
          </a:xfrm>
          <a:prstGeom prst="line">
            <a:avLst/>
          </a:prstGeom>
          <a:ln w="25400">
            <a:solidFill>
              <a:srgbClr val="262F63"/>
            </a:solidFill>
            <a:prstDash val="dash"/>
            <a:miter/>
          </a:ln>
        </p:spPr>
        <p:txBody>
          <a:bodyPr lIns="22859" tIns="22859" rIns="22859" bIns="22859"/>
          <a:lstStyle/>
          <a:p>
            <a:endParaRPr sz="700"/>
          </a:p>
        </p:txBody>
      </p:sp>
    </p:spTree>
    <p:extLst>
      <p:ext uri="{BB962C8B-B14F-4D97-AF65-F5344CB8AC3E}">
        <p14:creationId xmlns:p14="http://schemas.microsoft.com/office/powerpoint/2010/main" val="1832909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1_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180000" y="45720"/>
            <a:ext cx="11880000" cy="454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  <a:defRPr sz="26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1800"/>
              <a:buNone/>
              <a:defRPr/>
            </a:lvl9pPr>
          </a:lstStyle>
          <a:p>
            <a:endParaRPr dirty="0"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180000" y="728527"/>
            <a:ext cx="11880000" cy="5319473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180000" y="6228000"/>
            <a:ext cx="27988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" name="Rectángulo 8">
            <a:extLst>
              <a:ext uri="{FF2B5EF4-FFF2-40B4-BE49-F238E27FC236}">
                <a16:creationId xmlns:a16="http://schemas.microsoft.com/office/drawing/2014/main" id="{2A9F0C56-9939-3E40-B392-E42D4D7A40E7}"/>
              </a:ext>
            </a:extLst>
          </p:cNvPr>
          <p:cNvSpPr/>
          <p:nvPr userDrawn="1"/>
        </p:nvSpPr>
        <p:spPr>
          <a:xfrm flipV="1">
            <a:off x="154910" y="591371"/>
            <a:ext cx="11846763" cy="45719"/>
          </a:xfrm>
          <a:prstGeom prst="rect">
            <a:avLst/>
          </a:prstGeom>
          <a:solidFill>
            <a:srgbClr val="00508C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/>
          </a:p>
        </p:txBody>
      </p:sp>
    </p:spTree>
    <p:extLst>
      <p:ext uri="{BB962C8B-B14F-4D97-AF65-F5344CB8AC3E}">
        <p14:creationId xmlns:p14="http://schemas.microsoft.com/office/powerpoint/2010/main" val="4020977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ingle Colum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442913" y="1719263"/>
            <a:ext cx="11344275" cy="4425950"/>
          </a:xfrm>
        </p:spPr>
        <p:txBody>
          <a:bodyPr/>
          <a:lstStyle/>
          <a:p>
            <a:pPr lvl="0"/>
            <a:r>
              <a:rPr lang="en-US" dirty="0"/>
              <a:t>Paragraph text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</p:spTree>
    <p:extLst>
      <p:ext uri="{BB962C8B-B14F-4D97-AF65-F5344CB8AC3E}">
        <p14:creationId xmlns:p14="http://schemas.microsoft.com/office/powerpoint/2010/main" val="2138365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8942E-5AD1-B442-B2CA-458D39F00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49979F3-24C6-1846-AE61-50623EAB4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7C474EE9-4570-5B44-9838-870B8A2BE4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38400" y="6356351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© 2020 Percona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171A808-B5E1-EF4F-9B73-F5BDB1B99F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2466" y="6356351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rgbClr val="00508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>
              <a:solidFill>
                <a:srgbClr val="00508C"/>
              </a:solidFill>
            </a:endParaRPr>
          </a:p>
        </p:txBody>
      </p:sp>
      <p:sp>
        <p:nvSpPr>
          <p:cNvPr id="6" name="Rectángulo 8">
            <a:extLst>
              <a:ext uri="{FF2B5EF4-FFF2-40B4-BE49-F238E27FC236}">
                <a16:creationId xmlns:a16="http://schemas.microsoft.com/office/drawing/2014/main" id="{AF4ADD92-C861-2146-BAEB-379963847377}"/>
              </a:ext>
            </a:extLst>
          </p:cNvPr>
          <p:cNvSpPr/>
          <p:nvPr userDrawn="1"/>
        </p:nvSpPr>
        <p:spPr>
          <a:xfrm flipV="1">
            <a:off x="154910" y="591371"/>
            <a:ext cx="11846763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/>
          </a:p>
        </p:txBody>
      </p:sp>
    </p:spTree>
    <p:extLst>
      <p:ext uri="{BB962C8B-B14F-4D97-AF65-F5344CB8AC3E}">
        <p14:creationId xmlns:p14="http://schemas.microsoft.com/office/powerpoint/2010/main" val="2340119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B895CE8-7C11-F74B-A5B9-8111C0750888}"/>
              </a:ext>
            </a:extLst>
          </p:cNvPr>
          <p:cNvSpPr/>
          <p:nvPr userDrawn="1"/>
        </p:nvSpPr>
        <p:spPr>
          <a:xfrm>
            <a:off x="0" y="762000"/>
            <a:ext cx="12192000" cy="5334001"/>
          </a:xfrm>
          <a:prstGeom prst="rect">
            <a:avLst/>
          </a:prstGeom>
          <a:solidFill>
            <a:srgbClr val="005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ángulo 22">
            <a:extLst>
              <a:ext uri="{FF2B5EF4-FFF2-40B4-BE49-F238E27FC236}">
                <a16:creationId xmlns:a16="http://schemas.microsoft.com/office/drawing/2014/main" id="{3F423F5A-58F9-9C45-9E09-ECC16D04C372}"/>
              </a:ext>
            </a:extLst>
          </p:cNvPr>
          <p:cNvSpPr/>
          <p:nvPr userDrawn="1"/>
        </p:nvSpPr>
        <p:spPr>
          <a:xfrm>
            <a:off x="-3719" y="1857803"/>
            <a:ext cx="12199438" cy="314239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tIns="45719" rIns="45719" bIns="45719" anchor="ctr"/>
          <a:lstStyle/>
          <a:p>
            <a:pPr algn="ctr">
              <a:defRPr>
                <a:solidFill>
                  <a:srgbClr val="F5F3E7"/>
                </a:solidFill>
                <a:latin typeface="Exo 2"/>
                <a:ea typeface="Exo 2"/>
                <a:cs typeface="Exo 2"/>
                <a:sym typeface="Exo 2"/>
              </a:defRPr>
            </a:pPr>
            <a:endParaRPr sz="700"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traight Connector 12">
            <a:extLst>
              <a:ext uri="{FF2B5EF4-FFF2-40B4-BE49-F238E27FC236}">
                <a16:creationId xmlns:a16="http://schemas.microsoft.com/office/drawing/2014/main" id="{835FCBAC-323E-934F-AB3C-79FC1D7CFB29}"/>
              </a:ext>
            </a:extLst>
          </p:cNvPr>
          <p:cNvSpPr/>
          <p:nvPr userDrawn="1"/>
        </p:nvSpPr>
        <p:spPr>
          <a:xfrm flipH="1" flipV="1">
            <a:off x="934720" y="3811786"/>
            <a:ext cx="10342883" cy="1"/>
          </a:xfrm>
          <a:prstGeom prst="line">
            <a:avLst/>
          </a:prstGeom>
          <a:ln w="25400">
            <a:solidFill>
              <a:srgbClr val="262F63"/>
            </a:solidFill>
            <a:prstDash val="dash"/>
            <a:miter/>
          </a:ln>
        </p:spPr>
        <p:txBody>
          <a:bodyPr lIns="22859" tIns="22859" rIns="22859" bIns="22859"/>
          <a:lstStyle/>
          <a:p>
            <a:endParaRPr sz="7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DABD37-19BD-3244-B7C3-23D2A8C40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24367"/>
            <a:ext cx="10515600" cy="1500188"/>
          </a:xfrm>
          <a:prstGeom prst="rect">
            <a:avLst/>
          </a:prstGeom>
        </p:spPr>
        <p:txBody>
          <a:bodyPr anchor="b"/>
          <a:lstStyle>
            <a:lvl1pPr algn="r">
              <a:defRPr sz="3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AC0BF-645B-5940-84E8-608A635F1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851542"/>
            <a:ext cx="10515600" cy="1500188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286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1617F8-A938-D54B-B5A9-304E16C4F3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38400" y="6356351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© 2020 Percona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E23E91E-FBFA-024E-8A75-73C5B823E9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2466" y="6356351"/>
            <a:ext cx="1530927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104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239E7-B9F8-F246-A0E4-1B93C709C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5" y="110793"/>
            <a:ext cx="12017829" cy="3159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EE001-ADC2-D540-A096-2D5950770B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19700" cy="4351338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7663B0-B43A-ED43-A85D-45BAAA845E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34100" y="1825625"/>
            <a:ext cx="5219700" cy="4351338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E8B3CCC-E2D0-FF48-B7AB-6F666ECC2B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38400" y="6356351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© 2020 Percona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04539AD-C874-5E4A-847B-B3DDAF64DD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2466" y="6356351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rgbClr val="00508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>
              <a:solidFill>
                <a:srgbClr val="00508C"/>
              </a:solidFill>
            </a:endParaRPr>
          </a:p>
        </p:txBody>
      </p:sp>
      <p:sp>
        <p:nvSpPr>
          <p:cNvPr id="7" name="Rectángulo 8">
            <a:extLst>
              <a:ext uri="{FF2B5EF4-FFF2-40B4-BE49-F238E27FC236}">
                <a16:creationId xmlns:a16="http://schemas.microsoft.com/office/drawing/2014/main" id="{48C2B213-A3F6-C04A-9986-389FA48B96F4}"/>
              </a:ext>
            </a:extLst>
          </p:cNvPr>
          <p:cNvSpPr/>
          <p:nvPr userDrawn="1"/>
        </p:nvSpPr>
        <p:spPr>
          <a:xfrm flipV="1">
            <a:off x="154910" y="591371"/>
            <a:ext cx="11846763" cy="45719"/>
          </a:xfrm>
          <a:prstGeom prst="rect">
            <a:avLst/>
          </a:prstGeom>
          <a:solidFill>
            <a:srgbClr val="00508C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/>
          </a:p>
        </p:txBody>
      </p:sp>
    </p:spTree>
    <p:extLst>
      <p:ext uri="{BB962C8B-B14F-4D97-AF65-F5344CB8AC3E}">
        <p14:creationId xmlns:p14="http://schemas.microsoft.com/office/powerpoint/2010/main" val="3645820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239E7-B9F8-F246-A0E4-1B93C709C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0" y="157957"/>
            <a:ext cx="11963400" cy="3159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EE001-ADC2-D540-A096-2D5950770B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19700" cy="4351338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6F55129-3A1B-D44B-9F6D-0A6EF5AA59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38400" y="6356351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© 2020 Percona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FF5EB14-8D0C-914C-8B11-7B419FA785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2466" y="6356351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rgbClr val="00508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>
              <a:solidFill>
                <a:srgbClr val="00508C"/>
              </a:solidFill>
            </a:endParaRPr>
          </a:p>
        </p:txBody>
      </p:sp>
      <p:sp>
        <p:nvSpPr>
          <p:cNvPr id="6" name="Rectángulo 8">
            <a:extLst>
              <a:ext uri="{FF2B5EF4-FFF2-40B4-BE49-F238E27FC236}">
                <a16:creationId xmlns:a16="http://schemas.microsoft.com/office/drawing/2014/main" id="{925BD281-E48D-814A-9AD7-54E4CC4FA635}"/>
              </a:ext>
            </a:extLst>
          </p:cNvPr>
          <p:cNvSpPr/>
          <p:nvPr userDrawn="1"/>
        </p:nvSpPr>
        <p:spPr>
          <a:xfrm flipV="1">
            <a:off x="154910" y="591371"/>
            <a:ext cx="11846763" cy="45719"/>
          </a:xfrm>
          <a:prstGeom prst="rect">
            <a:avLst/>
          </a:prstGeom>
          <a:solidFill>
            <a:srgbClr val="00508C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/>
          </a:p>
        </p:txBody>
      </p:sp>
    </p:spTree>
    <p:extLst>
      <p:ext uri="{BB962C8B-B14F-4D97-AF65-F5344CB8AC3E}">
        <p14:creationId xmlns:p14="http://schemas.microsoft.com/office/powerpoint/2010/main" val="175938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CC001-C94B-2342-918E-FBBB4311D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29DC9C7-6458-984D-8A54-9FE859C80D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38400" y="6356351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© 2020 Percona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E5145D2-37ED-3744-AA31-24020D27C5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2466" y="6356351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rgbClr val="00508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>
              <a:solidFill>
                <a:srgbClr val="0050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946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92B4667-938A-1648-8DF0-DA9B9C1036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38400" y="6356351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© 2020 Percona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2AEDCA4-1EC6-C74E-BA02-1925DB3752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2466" y="6356351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rgbClr val="00508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>
              <a:solidFill>
                <a:srgbClr val="00508C"/>
              </a:solidFill>
            </a:endParaRPr>
          </a:p>
        </p:txBody>
      </p:sp>
      <p:sp>
        <p:nvSpPr>
          <p:cNvPr id="4" name="Rectángulo 8">
            <a:extLst>
              <a:ext uri="{FF2B5EF4-FFF2-40B4-BE49-F238E27FC236}">
                <a16:creationId xmlns:a16="http://schemas.microsoft.com/office/drawing/2014/main" id="{F74CE627-88E6-DB4D-8540-08511B7CCD6A}"/>
              </a:ext>
            </a:extLst>
          </p:cNvPr>
          <p:cNvSpPr/>
          <p:nvPr userDrawn="1"/>
        </p:nvSpPr>
        <p:spPr>
          <a:xfrm flipV="1">
            <a:off x="154910" y="591371"/>
            <a:ext cx="11846763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/>
          </a:p>
        </p:txBody>
      </p:sp>
    </p:spTree>
    <p:extLst>
      <p:ext uri="{BB962C8B-B14F-4D97-AF65-F5344CB8AC3E}">
        <p14:creationId xmlns:p14="http://schemas.microsoft.com/office/powerpoint/2010/main" val="880282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2000"/>
            <a:ext cx="12192000" cy="5334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9616" y="1298448"/>
            <a:ext cx="9932769" cy="4169664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87126A-0E93-7E47-B2F5-B81CC6D775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3820" y="6258444"/>
            <a:ext cx="1844361" cy="43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559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Colum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483" y="29275"/>
            <a:ext cx="11997731" cy="540000"/>
          </a:xfrm>
        </p:spPr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ángulo 8">
            <a:extLst>
              <a:ext uri="{FF2B5EF4-FFF2-40B4-BE49-F238E27FC236}">
                <a16:creationId xmlns:a16="http://schemas.microsoft.com/office/drawing/2014/main" id="{217A176C-B46C-7447-9343-35DE9C3DC97B}"/>
              </a:ext>
            </a:extLst>
          </p:cNvPr>
          <p:cNvSpPr/>
          <p:nvPr userDrawn="1"/>
        </p:nvSpPr>
        <p:spPr>
          <a:xfrm flipV="1">
            <a:off x="154910" y="591371"/>
            <a:ext cx="11846763" cy="45719"/>
          </a:xfrm>
          <a:prstGeom prst="rect">
            <a:avLst/>
          </a:prstGeom>
          <a:solidFill>
            <a:srgbClr val="00508C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/>
          </a:p>
        </p:txBody>
      </p:sp>
    </p:spTree>
    <p:extLst>
      <p:ext uri="{BB962C8B-B14F-4D97-AF65-F5344CB8AC3E}">
        <p14:creationId xmlns:p14="http://schemas.microsoft.com/office/powerpoint/2010/main" val="233533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F65844-E3C6-DF43-A4BD-FDC9BCC36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908" y="695898"/>
            <a:ext cx="11846763" cy="5481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398079F3-8070-794D-8162-EDE7EDA6A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59152"/>
            <a:ext cx="11846761" cy="473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BE8CDF2-8057-DC4D-A8E5-D5B16100A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38400" y="6356351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© 2020 Percona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0CFF9C3-F8C9-7C47-A55E-A6B0DA748B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2466" y="6356351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DAF3BB-D022-AC47-BD7A-0AB9753616E1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7968" y="6356350"/>
            <a:ext cx="155341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98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80" r:id="rId9"/>
    <p:sldLayoutId id="2147483681" r:id="rId10"/>
    <p:sldLayoutId id="2147483682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114300" indent="-114300" algn="l" defTabSz="4572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342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571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800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0287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eoinnova.org/blog-territorio/postgre-sql-big-data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classroom.googl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cs/current/sql-createindex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classroom.googl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classroom.googl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classroom.googl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cs/current/indexes-types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lf-balancing_binary_search_tre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classroom.googl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classroom.googl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classroom.googl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classroom.googl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classroom.googl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classroom.googl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classroom.googl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classroom.googl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classroom.googl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DC68A-0AA8-B34E-838D-BBC43AA8B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2296" y="3054096"/>
            <a:ext cx="8126293" cy="112471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508C"/>
                </a:solidFill>
                <a:latin typeface="Arial"/>
                <a:ea typeface="Arial"/>
                <a:cs typeface="Arial"/>
                <a:sym typeface="Arial"/>
              </a:rPr>
              <a:t>Deep Dive Into PostgreSQL Indexes</a:t>
            </a:r>
            <a:endParaRPr lang="en-US" dirty="0">
              <a:solidFill>
                <a:srgbClr val="00508C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D7EF0F-0B0F-CC41-BB3B-AB40D903D6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1361" y="4078033"/>
            <a:ext cx="3506326" cy="1044895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Ibrar Ahmed - </a:t>
            </a:r>
            <a:r>
              <a:rPr lang="en-GB" dirty="0">
                <a:solidFill>
                  <a:schemeClr val="bg1"/>
                </a:solidFill>
              </a:rPr>
              <a:t>@ibrar_ahmad</a:t>
            </a:r>
            <a:endParaRPr lang="en-US" sz="1800" dirty="0">
              <a:solidFill>
                <a:schemeClr val="bg1"/>
              </a:solidFill>
            </a:endParaRPr>
          </a:p>
          <a:p>
            <a:pPr algn="r"/>
            <a:r>
              <a:rPr lang="en-US" sz="1800" dirty="0">
                <a:solidFill>
                  <a:srgbClr val="FFFFFF"/>
                </a:solidFill>
              </a:rPr>
              <a:t>Sr. Software Architect</a:t>
            </a:r>
          </a:p>
          <a:p>
            <a:pPr algn="r"/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F5F71A-C44A-744E-8F0C-1BBBD44D7D0D}"/>
              </a:ext>
            </a:extLst>
          </p:cNvPr>
          <p:cNvSpPr txBox="1"/>
          <p:nvPr/>
        </p:nvSpPr>
        <p:spPr>
          <a:xfrm>
            <a:off x="10184524" y="2564524"/>
            <a:ext cx="1847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6" name="Picture 5" descr="A picture containing light, food&#10;&#10;Description automatically generated">
            <a:extLst>
              <a:ext uri="{FF2B5EF4-FFF2-40B4-BE49-F238E27FC236}">
                <a16:creationId xmlns:a16="http://schemas.microsoft.com/office/drawing/2014/main" id="{77574E3D-AD11-C540-9C55-DD06FBF12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5684" y="1263611"/>
            <a:ext cx="2834132" cy="130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273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"/>
          <p:cNvSpPr/>
          <p:nvPr/>
        </p:nvSpPr>
        <p:spPr>
          <a:xfrm>
            <a:off x="180000" y="2094220"/>
            <a:ext cx="11880000" cy="1198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                      	  QUERY PLAN                          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Seq Scan on bar  (cost=0.00..163693.05 rows=9999905 width=11</a:t>
            </a:r>
            <a:endParaRPr sz="1800" b="0" i="0" u="none" strike="noStrike" cap="none" dirty="0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06" name="Google Shape;106;p12"/>
          <p:cNvSpPr/>
          <p:nvPr/>
        </p:nvSpPr>
        <p:spPr>
          <a:xfrm>
            <a:off x="180000" y="3772339"/>
            <a:ext cx="11880000" cy="20313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 = 5432;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                      QUERY PLAN                              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Gather  (cost=1000.00..116776.94 rows=1 width=11)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Workers Planned: 2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	-&gt;  Parallel Seq Scan on bar  (cost=0.00..115776.84 rows=1 width=11)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	Filter: (id = 5432)</a:t>
            </a:r>
            <a:endParaRPr sz="1800" b="0" i="0" u="none" strike="noStrike" cap="none" dirty="0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07" name="Google Shape;107;p12"/>
          <p:cNvSpPr txBox="1">
            <a:spLocks noGrp="1"/>
          </p:cNvSpPr>
          <p:nvPr>
            <p:ph type="title"/>
          </p:nvPr>
        </p:nvSpPr>
        <p:spPr>
          <a:xfrm>
            <a:off x="180000" y="4811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Tables (Heap)</a:t>
            </a:r>
            <a:endParaRPr b="0" dirty="0"/>
          </a:p>
        </p:txBody>
      </p:sp>
      <p:sp>
        <p:nvSpPr>
          <p:cNvPr id="109" name="Google Shape;109;p12"/>
          <p:cNvSpPr txBox="1"/>
          <p:nvPr/>
        </p:nvSpPr>
        <p:spPr>
          <a:xfrm>
            <a:off x="180000" y="885600"/>
            <a:ext cx="1188000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Select whole table, must be a sequential scan.</a:t>
            </a:r>
            <a:endParaRPr sz="2000" dirty="0"/>
          </a:p>
        </p:txBody>
      </p:sp>
      <p:sp>
        <p:nvSpPr>
          <p:cNvPr id="110" name="Google Shape;110;p12"/>
          <p:cNvSpPr txBox="1"/>
          <p:nvPr/>
        </p:nvSpPr>
        <p:spPr>
          <a:xfrm>
            <a:off x="180000" y="1489910"/>
            <a:ext cx="1188000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Select table’s rows where id is 5432, it should not be a sequential scan.</a:t>
            </a:r>
            <a:endParaRPr sz="2000" b="0" i="0" u="none" strike="noStrike" cap="none" dirty="0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11" name="Google Shape;111;p12"/>
          <p:cNvSpPr/>
          <p:nvPr/>
        </p:nvSpPr>
        <p:spPr>
          <a:xfrm>
            <a:off x="202860" y="2915401"/>
            <a:ext cx="1157310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12" name="Google Shape;112;p12"/>
          <p:cNvSpPr/>
          <p:nvPr/>
        </p:nvSpPr>
        <p:spPr>
          <a:xfrm>
            <a:off x="2858430" y="5199220"/>
            <a:ext cx="1210650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13" name="Google Shape;113;p12"/>
          <p:cNvSpPr txBox="1"/>
          <p:nvPr/>
        </p:nvSpPr>
        <p:spPr>
          <a:xfrm>
            <a:off x="1360170" y="2520914"/>
            <a:ext cx="911811" cy="276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Make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sense</a:t>
            </a:r>
            <a:r>
              <a:rPr lang="en-US" sz="1200" b="1" dirty="0">
                <a:solidFill>
                  <a:srgbClr val="FF0000"/>
                </a:solidFill>
                <a:latin typeface="Ink Free" panose="03080402000500000000" pitchFamily="66" charset="0"/>
              </a:rPr>
              <a:t>?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endParaRPr sz="1200" b="1" i="0" u="none" strike="noStrike" cap="none" dirty="0">
              <a:solidFill>
                <a:srgbClr val="FF0000"/>
              </a:solidFill>
              <a:latin typeface="Ink Free" panose="03080402000500000000" pitchFamily="66" charset="0"/>
              <a:sym typeface="Arial"/>
            </a:endParaRPr>
          </a:p>
        </p:txBody>
      </p:sp>
      <p:sp>
        <p:nvSpPr>
          <p:cNvPr id="114" name="Google Shape;114;p12"/>
          <p:cNvSpPr txBox="1"/>
          <p:nvPr/>
        </p:nvSpPr>
        <p:spPr>
          <a:xfrm>
            <a:off x="4069080" y="4932518"/>
            <a:ext cx="911811" cy="23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Why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?</a:t>
            </a:r>
            <a:endParaRPr sz="1200" b="1" i="0" u="none" strike="noStrike" cap="none" dirty="0">
              <a:solidFill>
                <a:srgbClr val="FF0000"/>
              </a:solidFill>
              <a:latin typeface="Ink Free" panose="03080402000500000000" pitchFamily="66" charset="0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12" grpId="0" animBg="1"/>
      <p:bldP spid="113" grpId="0"/>
      <p:bldP spid="1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xfrm>
            <a:off x="172100" y="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b="0" dirty="0"/>
              <a:t>Selecting Data from HEAP 									</a:t>
            </a:r>
            <a:endParaRPr b="0" dirty="0"/>
          </a:p>
        </p:txBody>
      </p:sp>
      <p:sp>
        <p:nvSpPr>
          <p:cNvPr id="217" name="Google Shape;217;p21"/>
          <p:cNvSpPr txBox="1"/>
          <p:nvPr/>
        </p:nvSpPr>
        <p:spPr>
          <a:xfrm>
            <a:off x="6678592" y="900000"/>
            <a:ext cx="5373508" cy="51882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endParaRPr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68494BA-9697-694F-A9E4-680545ED4891}"/>
              </a:ext>
            </a:extLst>
          </p:cNvPr>
          <p:cNvGrpSpPr/>
          <p:nvPr/>
        </p:nvGrpSpPr>
        <p:grpSpPr>
          <a:xfrm>
            <a:off x="7826760" y="987400"/>
            <a:ext cx="3600000" cy="1080000"/>
            <a:chOff x="7190153" y="1080000"/>
            <a:chExt cx="3600000" cy="1080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CC9E06A-7F06-A04E-BF7F-BB0097273E70}"/>
                </a:ext>
              </a:extLst>
            </p:cNvPr>
            <p:cNvSpPr/>
            <p:nvPr/>
          </p:nvSpPr>
          <p:spPr>
            <a:xfrm>
              <a:off x="7190153" y="1080000"/>
              <a:ext cx="3600000" cy="10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24B0BE6-E371-CD41-9DB4-38AF02D66BA5}"/>
                </a:ext>
              </a:extLst>
            </p:cNvPr>
            <p:cNvCxnSpPr/>
            <p:nvPr/>
          </p:nvCxnSpPr>
          <p:spPr>
            <a:xfrm>
              <a:off x="7190153" y="1226917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C027AFB-062F-7E4B-B5C7-3F44C01CDD45}"/>
                </a:ext>
              </a:extLst>
            </p:cNvPr>
            <p:cNvCxnSpPr/>
            <p:nvPr/>
          </p:nvCxnSpPr>
          <p:spPr>
            <a:xfrm>
              <a:off x="7190153" y="138944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62AD582-AEEF-5B48-986F-7E939BF383D3}"/>
                </a:ext>
              </a:extLst>
            </p:cNvPr>
            <p:cNvCxnSpPr/>
            <p:nvPr/>
          </p:nvCxnSpPr>
          <p:spPr>
            <a:xfrm>
              <a:off x="7190153" y="1551973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EDBEDCD-DBAB-C244-8406-0B0D608DB953}"/>
                </a:ext>
              </a:extLst>
            </p:cNvPr>
            <p:cNvCxnSpPr/>
            <p:nvPr/>
          </p:nvCxnSpPr>
          <p:spPr>
            <a:xfrm>
              <a:off x="7190153" y="1714501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5700055-82FC-2040-8951-8477DA035BC8}"/>
                </a:ext>
              </a:extLst>
            </p:cNvPr>
            <p:cNvCxnSpPr/>
            <p:nvPr/>
          </p:nvCxnSpPr>
          <p:spPr>
            <a:xfrm>
              <a:off x="7190153" y="1877029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6092327-B898-B64A-905D-AF66195194CB}"/>
                </a:ext>
              </a:extLst>
            </p:cNvPr>
            <p:cNvCxnSpPr/>
            <p:nvPr/>
          </p:nvCxnSpPr>
          <p:spPr>
            <a:xfrm>
              <a:off x="7190153" y="201399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E31B563-BE27-0E44-862A-3B74DFD637C7}"/>
              </a:ext>
            </a:extLst>
          </p:cNvPr>
          <p:cNvGrpSpPr/>
          <p:nvPr/>
        </p:nvGrpSpPr>
        <p:grpSpPr>
          <a:xfrm>
            <a:off x="7826760" y="2141583"/>
            <a:ext cx="3600000" cy="1080000"/>
            <a:chOff x="7190153" y="1080000"/>
            <a:chExt cx="3600000" cy="1080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2FA37AE-6190-7345-82AF-84E1D63F959C}"/>
                </a:ext>
              </a:extLst>
            </p:cNvPr>
            <p:cNvSpPr/>
            <p:nvPr/>
          </p:nvSpPr>
          <p:spPr>
            <a:xfrm>
              <a:off x="7190153" y="1080000"/>
              <a:ext cx="3600000" cy="10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6640005-153D-6347-95BC-BC166F113C97}"/>
                </a:ext>
              </a:extLst>
            </p:cNvPr>
            <p:cNvCxnSpPr/>
            <p:nvPr/>
          </p:nvCxnSpPr>
          <p:spPr>
            <a:xfrm>
              <a:off x="7190153" y="1226917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24C1048-9CA0-084B-81E0-22581A817FA2}"/>
                </a:ext>
              </a:extLst>
            </p:cNvPr>
            <p:cNvCxnSpPr/>
            <p:nvPr/>
          </p:nvCxnSpPr>
          <p:spPr>
            <a:xfrm>
              <a:off x="7190153" y="138944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F3EE8B0-C124-C84F-8775-6F5BB7BA4665}"/>
                </a:ext>
              </a:extLst>
            </p:cNvPr>
            <p:cNvCxnSpPr/>
            <p:nvPr/>
          </p:nvCxnSpPr>
          <p:spPr>
            <a:xfrm>
              <a:off x="7190153" y="1551973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DB3B196-AB58-7E4F-9CA4-A309858A05F8}"/>
                </a:ext>
              </a:extLst>
            </p:cNvPr>
            <p:cNvCxnSpPr/>
            <p:nvPr/>
          </p:nvCxnSpPr>
          <p:spPr>
            <a:xfrm>
              <a:off x="7190153" y="1714501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8FC028F-07A2-DC4D-AD55-9216983E83FB}"/>
                </a:ext>
              </a:extLst>
            </p:cNvPr>
            <p:cNvCxnSpPr/>
            <p:nvPr/>
          </p:nvCxnSpPr>
          <p:spPr>
            <a:xfrm>
              <a:off x="7190153" y="1877029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B109E29-906A-F34B-AF61-C9A00FDC2EA0}"/>
                </a:ext>
              </a:extLst>
            </p:cNvPr>
            <p:cNvCxnSpPr/>
            <p:nvPr/>
          </p:nvCxnSpPr>
          <p:spPr>
            <a:xfrm>
              <a:off x="7190153" y="201399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8AB3C2-10C8-134D-A40A-A4F2C3151BF2}"/>
              </a:ext>
            </a:extLst>
          </p:cNvPr>
          <p:cNvGrpSpPr/>
          <p:nvPr/>
        </p:nvGrpSpPr>
        <p:grpSpPr>
          <a:xfrm>
            <a:off x="7826760" y="3272616"/>
            <a:ext cx="3600000" cy="1080000"/>
            <a:chOff x="7190153" y="1080000"/>
            <a:chExt cx="3600000" cy="1080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014BDEA-663F-C042-926C-ECF13DF7E18D}"/>
                </a:ext>
              </a:extLst>
            </p:cNvPr>
            <p:cNvSpPr/>
            <p:nvPr/>
          </p:nvSpPr>
          <p:spPr>
            <a:xfrm>
              <a:off x="7190153" y="1080000"/>
              <a:ext cx="3600000" cy="10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0FAA0CD-12CB-AA41-837B-F00B1F995273}"/>
                </a:ext>
              </a:extLst>
            </p:cNvPr>
            <p:cNvCxnSpPr/>
            <p:nvPr/>
          </p:nvCxnSpPr>
          <p:spPr>
            <a:xfrm>
              <a:off x="7190153" y="1226917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9E83C8B-D331-874F-AC10-95DE0D6BA53A}"/>
                </a:ext>
              </a:extLst>
            </p:cNvPr>
            <p:cNvCxnSpPr/>
            <p:nvPr/>
          </p:nvCxnSpPr>
          <p:spPr>
            <a:xfrm>
              <a:off x="7190153" y="138944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A15BA5B-17A2-2740-AEC1-C3AD537D3CC2}"/>
                </a:ext>
              </a:extLst>
            </p:cNvPr>
            <p:cNvCxnSpPr/>
            <p:nvPr/>
          </p:nvCxnSpPr>
          <p:spPr>
            <a:xfrm>
              <a:off x="7190153" y="1551973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AA3451E-84D6-314D-A349-B6B42AD78648}"/>
                </a:ext>
              </a:extLst>
            </p:cNvPr>
            <p:cNvCxnSpPr/>
            <p:nvPr/>
          </p:nvCxnSpPr>
          <p:spPr>
            <a:xfrm>
              <a:off x="7190153" y="1714501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A4FB49D-0AF8-814C-BC6D-BEB4EB0D02C2}"/>
                </a:ext>
              </a:extLst>
            </p:cNvPr>
            <p:cNvCxnSpPr/>
            <p:nvPr/>
          </p:nvCxnSpPr>
          <p:spPr>
            <a:xfrm>
              <a:off x="7190153" y="1877029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E54816-B0F3-EA4E-9451-792CE158F428}"/>
                </a:ext>
              </a:extLst>
            </p:cNvPr>
            <p:cNvCxnSpPr/>
            <p:nvPr/>
          </p:nvCxnSpPr>
          <p:spPr>
            <a:xfrm>
              <a:off x="7190153" y="201399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ED3E5AD-6F1E-3848-8AD9-FFD6892D26B5}"/>
              </a:ext>
            </a:extLst>
          </p:cNvPr>
          <p:cNvGrpSpPr/>
          <p:nvPr/>
        </p:nvGrpSpPr>
        <p:grpSpPr>
          <a:xfrm>
            <a:off x="7826760" y="4882055"/>
            <a:ext cx="3600000" cy="1080000"/>
            <a:chOff x="7190153" y="1080000"/>
            <a:chExt cx="3600000" cy="10800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10450E-EB72-B342-8FE3-53BECE0AD9E7}"/>
                </a:ext>
              </a:extLst>
            </p:cNvPr>
            <p:cNvSpPr/>
            <p:nvPr/>
          </p:nvSpPr>
          <p:spPr>
            <a:xfrm>
              <a:off x="7190153" y="1080000"/>
              <a:ext cx="3600000" cy="10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EBFC6FD-F067-DA4F-B923-51EF3E049D8D}"/>
                </a:ext>
              </a:extLst>
            </p:cNvPr>
            <p:cNvCxnSpPr/>
            <p:nvPr/>
          </p:nvCxnSpPr>
          <p:spPr>
            <a:xfrm>
              <a:off x="7190153" y="1226917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5FF5374-B60E-774C-AA26-861E831B93D1}"/>
                </a:ext>
              </a:extLst>
            </p:cNvPr>
            <p:cNvCxnSpPr/>
            <p:nvPr/>
          </p:nvCxnSpPr>
          <p:spPr>
            <a:xfrm>
              <a:off x="7190153" y="138944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B54AE8B-24A4-0C4D-B962-98F995EB88C0}"/>
                </a:ext>
              </a:extLst>
            </p:cNvPr>
            <p:cNvCxnSpPr/>
            <p:nvPr/>
          </p:nvCxnSpPr>
          <p:spPr>
            <a:xfrm>
              <a:off x="7190153" y="1551973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39398A0-EF0A-AE4E-9E75-9E6483B67E97}"/>
                </a:ext>
              </a:extLst>
            </p:cNvPr>
            <p:cNvCxnSpPr/>
            <p:nvPr/>
          </p:nvCxnSpPr>
          <p:spPr>
            <a:xfrm>
              <a:off x="7190153" y="1714501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0D31132-435F-E644-B182-5F026DA6EE85}"/>
                </a:ext>
              </a:extLst>
            </p:cNvPr>
            <p:cNvCxnSpPr/>
            <p:nvPr/>
          </p:nvCxnSpPr>
          <p:spPr>
            <a:xfrm>
              <a:off x="7190153" y="1877029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0F4D94E-1B84-0845-A7B8-97F09B459F8C}"/>
                </a:ext>
              </a:extLst>
            </p:cNvPr>
            <p:cNvCxnSpPr/>
            <p:nvPr/>
          </p:nvCxnSpPr>
          <p:spPr>
            <a:xfrm>
              <a:off x="7190153" y="201399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CEC1731-0C3B-B24C-97AE-D83B1B146536}"/>
              </a:ext>
            </a:extLst>
          </p:cNvPr>
          <p:cNvSpPr txBox="1"/>
          <p:nvPr/>
        </p:nvSpPr>
        <p:spPr>
          <a:xfrm>
            <a:off x="6808188" y="945368"/>
            <a:ext cx="1018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0/N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A230F1A-186D-F341-A329-650225F7C0DB}"/>
              </a:ext>
            </a:extLst>
          </p:cNvPr>
          <p:cNvSpPr txBox="1"/>
          <p:nvPr/>
        </p:nvSpPr>
        <p:spPr>
          <a:xfrm>
            <a:off x="6808188" y="2164298"/>
            <a:ext cx="1018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1/N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36694F-E447-7940-B198-23CA437D0F1A}"/>
              </a:ext>
            </a:extLst>
          </p:cNvPr>
          <p:cNvSpPr txBox="1"/>
          <p:nvPr/>
        </p:nvSpPr>
        <p:spPr>
          <a:xfrm>
            <a:off x="6808188" y="3261849"/>
            <a:ext cx="1018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2/N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CEAD05-2E88-C243-90CC-DD43DFDEAF6C}"/>
              </a:ext>
            </a:extLst>
          </p:cNvPr>
          <p:cNvSpPr txBox="1"/>
          <p:nvPr/>
        </p:nvSpPr>
        <p:spPr>
          <a:xfrm>
            <a:off x="6808188" y="4875083"/>
            <a:ext cx="1018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N/N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70C2D1-3723-C746-9729-ACC62CDF2A43}"/>
              </a:ext>
            </a:extLst>
          </p:cNvPr>
          <p:cNvSpPr txBox="1"/>
          <p:nvPr/>
        </p:nvSpPr>
        <p:spPr>
          <a:xfrm>
            <a:off x="9372931" y="951033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D273ED-8716-3345-8E94-1BE33755DE3B}"/>
              </a:ext>
            </a:extLst>
          </p:cNvPr>
          <p:cNvSpPr txBox="1"/>
          <p:nvPr/>
        </p:nvSpPr>
        <p:spPr>
          <a:xfrm>
            <a:off x="9372931" y="1291566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1D6CD24-EBC4-0F48-84E2-80C6A0679B08}"/>
              </a:ext>
            </a:extLst>
          </p:cNvPr>
          <p:cNvSpPr txBox="1"/>
          <p:nvPr/>
        </p:nvSpPr>
        <p:spPr>
          <a:xfrm>
            <a:off x="9372931" y="1119979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318D62B-3AC1-7841-9B43-55B0FFFA7087}"/>
              </a:ext>
            </a:extLst>
          </p:cNvPr>
          <p:cNvSpPr txBox="1"/>
          <p:nvPr/>
        </p:nvSpPr>
        <p:spPr>
          <a:xfrm>
            <a:off x="9361808" y="2106727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E336C29-6241-B34E-A3BD-0D767F3489F9}"/>
              </a:ext>
            </a:extLst>
          </p:cNvPr>
          <p:cNvSpPr txBox="1"/>
          <p:nvPr/>
        </p:nvSpPr>
        <p:spPr>
          <a:xfrm>
            <a:off x="9361808" y="3038797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4631988-1C4E-BA46-BAA5-F80E437DFC43}"/>
              </a:ext>
            </a:extLst>
          </p:cNvPr>
          <p:cNvSpPr txBox="1"/>
          <p:nvPr/>
        </p:nvSpPr>
        <p:spPr>
          <a:xfrm>
            <a:off x="9361808" y="2447260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A7B4D75-DAEF-5945-8818-F6A6FDE5929A}"/>
              </a:ext>
            </a:extLst>
          </p:cNvPr>
          <p:cNvSpPr txBox="1"/>
          <p:nvPr/>
        </p:nvSpPr>
        <p:spPr>
          <a:xfrm>
            <a:off x="9361808" y="2275673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1B8D61B-BDA6-7548-B8E1-C15F000EC739}"/>
              </a:ext>
            </a:extLst>
          </p:cNvPr>
          <p:cNvSpPr txBox="1"/>
          <p:nvPr/>
        </p:nvSpPr>
        <p:spPr>
          <a:xfrm>
            <a:off x="9361808" y="3231478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24BEEEB-4E42-6D4B-8077-7DA679996399}"/>
              </a:ext>
            </a:extLst>
          </p:cNvPr>
          <p:cNvSpPr txBox="1"/>
          <p:nvPr/>
        </p:nvSpPr>
        <p:spPr>
          <a:xfrm>
            <a:off x="9361808" y="4163548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707BDAC-343B-9545-BA75-19B4AB60C19D}"/>
              </a:ext>
            </a:extLst>
          </p:cNvPr>
          <p:cNvSpPr txBox="1"/>
          <p:nvPr/>
        </p:nvSpPr>
        <p:spPr>
          <a:xfrm>
            <a:off x="9361808" y="3572011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BD17C52-A7EB-2743-8387-041FA77CDE1F}"/>
              </a:ext>
            </a:extLst>
          </p:cNvPr>
          <p:cNvSpPr txBox="1"/>
          <p:nvPr/>
        </p:nvSpPr>
        <p:spPr>
          <a:xfrm>
            <a:off x="9361808" y="3400424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7D06AA5-932F-504B-8289-583C3457D834}"/>
              </a:ext>
            </a:extLst>
          </p:cNvPr>
          <p:cNvSpPr txBox="1"/>
          <p:nvPr/>
        </p:nvSpPr>
        <p:spPr>
          <a:xfrm>
            <a:off x="9361808" y="4857172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6CEE41E-0C95-7945-97C5-1BC5A1690ED7}"/>
              </a:ext>
            </a:extLst>
          </p:cNvPr>
          <p:cNvSpPr txBox="1"/>
          <p:nvPr/>
        </p:nvSpPr>
        <p:spPr>
          <a:xfrm>
            <a:off x="9361808" y="5789242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743DB85-37BD-F14D-AC46-833E08E1C55D}"/>
              </a:ext>
            </a:extLst>
          </p:cNvPr>
          <p:cNvSpPr txBox="1"/>
          <p:nvPr/>
        </p:nvSpPr>
        <p:spPr>
          <a:xfrm>
            <a:off x="9361808" y="5197705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- 3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9893F6A-E054-404F-B89B-6BE9614C64B8}"/>
              </a:ext>
            </a:extLst>
          </p:cNvPr>
          <p:cNvSpPr txBox="1"/>
          <p:nvPr/>
        </p:nvSpPr>
        <p:spPr>
          <a:xfrm>
            <a:off x="9361808" y="5026118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32C020B-18D5-AF4A-B025-89D44BBB708E}"/>
              </a:ext>
            </a:extLst>
          </p:cNvPr>
          <p:cNvSpPr txBox="1"/>
          <p:nvPr/>
        </p:nvSpPr>
        <p:spPr>
          <a:xfrm>
            <a:off x="9372931" y="1883103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n</a:t>
            </a:r>
          </a:p>
        </p:txBody>
      </p:sp>
      <p:sp>
        <p:nvSpPr>
          <p:cNvPr id="67" name="Google Shape;141;p15">
            <a:extLst>
              <a:ext uri="{FF2B5EF4-FFF2-40B4-BE49-F238E27FC236}">
                <a16:creationId xmlns:a16="http://schemas.microsoft.com/office/drawing/2014/main" id="{285706E5-AF83-1F4B-8465-322B95C04DB9}"/>
              </a:ext>
            </a:extLst>
          </p:cNvPr>
          <p:cNvSpPr/>
          <p:nvPr/>
        </p:nvSpPr>
        <p:spPr>
          <a:xfrm>
            <a:off x="193849" y="957966"/>
            <a:ext cx="6105053" cy="139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CREATE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TABLE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foo(id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INTEGER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name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INSERT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INTO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foo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VALUES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(1, 'Alex');</a:t>
            </a:r>
          </a:p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INSERT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INTO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foo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VALUES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(2, 'Bob');</a:t>
            </a:r>
          </a:p>
        </p:txBody>
      </p:sp>
      <p:sp>
        <p:nvSpPr>
          <p:cNvPr id="68" name="Google Shape;141;p15">
            <a:extLst>
              <a:ext uri="{FF2B5EF4-FFF2-40B4-BE49-F238E27FC236}">
                <a16:creationId xmlns:a16="http://schemas.microsoft.com/office/drawing/2014/main" id="{10E7FDB3-E64C-5042-B425-38EBA0506986}"/>
              </a:ext>
            </a:extLst>
          </p:cNvPr>
          <p:cNvSpPr/>
          <p:nvPr/>
        </p:nvSpPr>
        <p:spPr>
          <a:xfrm>
            <a:off x="193849" y="2491115"/>
            <a:ext cx="6105053" cy="17154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ctid, * 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foo;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ctid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 | id | name 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-------+----+------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(0,1) |  1 | Alex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(0,2) |  2 | Bob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(2 rows)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D44A5A-1A9C-974F-B5A2-8687E1FFA0A0}"/>
              </a:ext>
            </a:extLst>
          </p:cNvPr>
          <p:cNvSpPr txBox="1"/>
          <p:nvPr/>
        </p:nvSpPr>
        <p:spPr>
          <a:xfrm>
            <a:off x="11647990" y="987400"/>
            <a:ext cx="267438" cy="497058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H EAP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0AD0DF-3DB5-DE4F-B819-49207A200924}"/>
              </a:ext>
            </a:extLst>
          </p:cNvPr>
          <p:cNvSpPr/>
          <p:nvPr/>
        </p:nvSpPr>
        <p:spPr>
          <a:xfrm>
            <a:off x="139900" y="4523226"/>
            <a:ext cx="61590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How to select the data from the HEAP</a:t>
            </a:r>
            <a:r>
              <a:rPr lang="en-US" sz="2000" dirty="0">
                <a:solidFill>
                  <a:schemeClr val="accent1"/>
                </a:solidFill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Need to scan each and every page and look for the tuple in the page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B0B9CA-0C58-D247-83E3-0D19E31268F2}"/>
              </a:ext>
            </a:extLst>
          </p:cNvPr>
          <p:cNvSpPr txBox="1"/>
          <p:nvPr/>
        </p:nvSpPr>
        <p:spPr>
          <a:xfrm>
            <a:off x="2523281" y="5516556"/>
            <a:ext cx="1238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Cost? </a:t>
            </a:r>
          </a:p>
        </p:txBody>
      </p:sp>
      <p:sp>
        <p:nvSpPr>
          <p:cNvPr id="64" name="Google Shape;111;p12">
            <a:extLst>
              <a:ext uri="{FF2B5EF4-FFF2-40B4-BE49-F238E27FC236}">
                <a16:creationId xmlns:a16="http://schemas.microsoft.com/office/drawing/2014/main" id="{42E2C58D-6A4E-744A-8B80-A06C6F80BEDF}"/>
              </a:ext>
            </a:extLst>
          </p:cNvPr>
          <p:cNvSpPr/>
          <p:nvPr/>
        </p:nvSpPr>
        <p:spPr>
          <a:xfrm>
            <a:off x="276571" y="3278128"/>
            <a:ext cx="2505817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218209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4"/>
          <p:cNvSpPr/>
          <p:nvPr/>
        </p:nvSpPr>
        <p:spPr>
          <a:xfrm>
            <a:off x="208061" y="4355252"/>
            <a:ext cx="11880000" cy="1708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5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5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 = 5432;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	                        QUERY PLAN                                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Bitmap Heap Scan on bar  (cost=939.93..</a:t>
            </a:r>
            <a:r>
              <a:rPr lang="en-US" sz="150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64313</a:t>
            </a:r>
            <a:r>
              <a:rPr lang="en-US" sz="15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.02 rows=50000 width=32)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Recheck Cond: (id = 5432)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	-&gt;  </a:t>
            </a:r>
            <a:r>
              <a:rPr lang="en-US" sz="15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Bitmap Index Scan 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on </a:t>
            </a:r>
            <a:r>
              <a:rPr lang="en-US" sz="15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bar_idx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(cost=0.00..927.43 rows=50000 width=0)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	Index Cond: (id = 5432)</a:t>
            </a:r>
            <a:endParaRPr dirty="0"/>
          </a:p>
        </p:txBody>
      </p:sp>
      <p:sp>
        <p:nvSpPr>
          <p:cNvPr id="127" name="Google Shape;127;p14"/>
          <p:cNvSpPr/>
          <p:nvPr/>
        </p:nvSpPr>
        <p:spPr>
          <a:xfrm>
            <a:off x="179999" y="3946357"/>
            <a:ext cx="11880000" cy="3231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None/>
            </a:pPr>
            <a:r>
              <a:rPr lang="en-US" sz="15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 INDEX </a:t>
            </a:r>
            <a:r>
              <a:rPr lang="en-US" sz="1500" b="1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bar_idx</a:t>
            </a:r>
            <a:r>
              <a:rPr lang="en-US" sz="15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ON bar(id);</a:t>
            </a:r>
            <a:endParaRPr sz="1500" b="0" i="0" u="none" strike="noStrike" cap="none" dirty="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8" name="Google Shape;128;p14"/>
          <p:cNvSpPr/>
          <p:nvPr/>
        </p:nvSpPr>
        <p:spPr>
          <a:xfrm>
            <a:off x="179999" y="2610042"/>
            <a:ext cx="11880000" cy="12465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name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 </a:t>
            </a:r>
            <a:r>
              <a:rPr lang="en-US" sz="15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 = 5432;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	                                QUERY PLAN                         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None/>
            </a:pPr>
            <a:r>
              <a:rPr lang="en-US" sz="15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Seq Scan </a:t>
            </a:r>
            <a:r>
              <a:rPr lang="en-US" sz="15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on bar  (cost=0.00..</a:t>
            </a:r>
            <a:r>
              <a:rPr lang="en-US" sz="150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159235</a:t>
            </a:r>
            <a:r>
              <a:rPr lang="en-US" sz="15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.00 rows=38216 width=32)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500"/>
              <a:buFont typeface="Courier New"/>
              <a:buNone/>
            </a:pPr>
            <a:r>
              <a:rPr lang="en-US" sz="15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Filter: (id = 5432)</a:t>
            </a:r>
            <a:endParaRPr dirty="0"/>
          </a:p>
        </p:txBody>
      </p:sp>
      <p:sp>
        <p:nvSpPr>
          <p:cNvPr id="129" name="Google Shape;129;p14"/>
          <p:cNvSpPr txBox="1">
            <a:spLocks noGrp="1"/>
          </p:cNvSpPr>
          <p:nvPr>
            <p:ph type="title"/>
          </p:nvPr>
        </p:nvSpPr>
        <p:spPr>
          <a:xfrm>
            <a:off x="179999" y="25758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Why Index?                                                                                  </a:t>
            </a:r>
            <a:endParaRPr b="0" dirty="0"/>
          </a:p>
        </p:txBody>
      </p:sp>
      <p:sp>
        <p:nvSpPr>
          <p:cNvPr id="135" name="Google Shape;135;p14"/>
          <p:cNvSpPr txBox="1">
            <a:spLocks noGrp="1"/>
          </p:cNvSpPr>
          <p:nvPr>
            <p:ph type="body" idx="1"/>
          </p:nvPr>
        </p:nvSpPr>
        <p:spPr>
          <a:xfrm>
            <a:off x="180000" y="823800"/>
            <a:ext cx="11880000" cy="1708200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Indexes are entry points for tables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Index used to locate the tuples </a:t>
            </a: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the table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The sole reason to have an index is performance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Index is stored separately from the table’s main storage (PostgreSQL Heap)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Char char="•"/>
            </a:pPr>
            <a:r>
              <a:rPr lang="en-US" sz="16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More storage required to store the index along with original table</a:t>
            </a:r>
            <a:endParaRPr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Google Shape;131;p14"/>
          <p:cNvSpPr txBox="1"/>
          <p:nvPr/>
        </p:nvSpPr>
        <p:spPr>
          <a:xfrm>
            <a:off x="6096000" y="4629636"/>
            <a:ext cx="2110096" cy="277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</a:rPr>
              <a:t>64313/159235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* </a:t>
            </a:r>
            <a:r>
              <a:rPr lang="en-US" sz="1200" dirty="0">
                <a:solidFill>
                  <a:srgbClr val="FF0000"/>
                </a:solidFill>
              </a:rPr>
              <a:t>100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200" dirty="0">
                <a:solidFill>
                  <a:srgbClr val="FF0000"/>
                </a:solidFill>
              </a:rPr>
              <a:t>40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dirty="0"/>
          </a:p>
        </p:txBody>
      </p:sp>
      <p:sp>
        <p:nvSpPr>
          <p:cNvPr id="132" name="Google Shape;132;p14"/>
          <p:cNvSpPr txBox="1"/>
          <p:nvPr/>
        </p:nvSpPr>
        <p:spPr>
          <a:xfrm>
            <a:off x="3424592" y="2892486"/>
            <a:ext cx="1324238" cy="277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</a:rPr>
              <a:t>Cost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</a:rPr>
              <a:t>of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</a:rPr>
              <a:t>the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</a:rPr>
              <a:t>query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 b="1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4"/>
          <p:cNvSpPr/>
          <p:nvPr/>
        </p:nvSpPr>
        <p:spPr>
          <a:xfrm>
            <a:off x="3424592" y="3260130"/>
            <a:ext cx="891600" cy="33780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34" name="Google Shape;134;p14"/>
          <p:cNvSpPr/>
          <p:nvPr/>
        </p:nvSpPr>
        <p:spPr>
          <a:xfrm>
            <a:off x="4587992" y="5061559"/>
            <a:ext cx="765900" cy="33780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  <p:bldP spid="132" grpId="0"/>
      <p:bldP spid="133" grpId="0" animBg="1"/>
      <p:bldP spid="1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61D394-74D0-4941-8588-C1D71DF88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749" y="977804"/>
            <a:ext cx="11397082" cy="1145602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Subscribe to our channel and Turn on the bell to receive all the notifications on future lessons.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Take the full course and pass the quiz in our Google class to get a certificate.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Just open Google Classroom and click "Join class", enter the code of the class "xk5k6fz".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D867EA-D6EF-074B-B25D-0A15A2885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97252"/>
            <a:ext cx="11846761" cy="473411"/>
          </a:xfrm>
        </p:spPr>
        <p:txBody>
          <a:bodyPr>
            <a:noAutofit/>
          </a:bodyPr>
          <a:lstStyle/>
          <a:p>
            <a:r>
              <a:rPr lang="en-GB" sz="3200" b="0" dirty="0"/>
              <a:t>Google Classroom: Quiz &amp; Certificate</a:t>
            </a:r>
            <a:endParaRPr lang="en-RU" sz="3200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88D9F4-6AC0-504B-9343-5C7EABAEDB82}"/>
              </a:ext>
            </a:extLst>
          </p:cNvPr>
          <p:cNvSpPr txBox="1"/>
          <p:nvPr/>
        </p:nvSpPr>
        <p:spPr>
          <a:xfrm>
            <a:off x="477418" y="2853079"/>
            <a:ext cx="4412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u="sng" dirty="0">
                <a:hlinkClick r:id="rId2"/>
              </a:rPr>
              <a:t>https://classroom.google.com/</a:t>
            </a:r>
            <a:endParaRPr lang="en-GB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31B869-5E67-BA47-8F81-44FCF23E9AB4}"/>
              </a:ext>
            </a:extLst>
          </p:cNvPr>
          <p:cNvSpPr txBox="1"/>
          <p:nvPr/>
        </p:nvSpPr>
        <p:spPr>
          <a:xfrm>
            <a:off x="477418" y="3569474"/>
            <a:ext cx="2922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Class code: xk5k6fz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9B55E9-37BA-7E4B-A6C6-96FEAB6A9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18" y="4271406"/>
            <a:ext cx="4678782" cy="18330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A0FE00-0192-3744-BE23-01D621383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575" y="2601737"/>
            <a:ext cx="5078007" cy="359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0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3"/>
          <p:cNvSpPr txBox="1">
            <a:spLocks noGrp="1"/>
          </p:cNvSpPr>
          <p:nvPr>
            <p:ph type="title"/>
          </p:nvPr>
        </p:nvSpPr>
        <p:spPr>
          <a:xfrm>
            <a:off x="831850" y="971817"/>
            <a:ext cx="10515600" cy="2852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4800"/>
              <a:buFont typeface="Arial"/>
              <a:buNone/>
            </a:pPr>
            <a:r>
              <a:rPr lang="en-US" sz="4800" dirty="0">
                <a:latin typeface="Arial"/>
                <a:ea typeface="Arial"/>
                <a:cs typeface="Arial"/>
                <a:sym typeface="Arial"/>
              </a:rPr>
              <a:t>Creating Index</a:t>
            </a:r>
            <a:endParaRPr sz="48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6F7932-568D-8A4B-A39C-0A7026C8FC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K">
                <a:latin typeface="+mj-lt"/>
              </a:rPr>
              <a:t>How to Create Index?</a:t>
            </a:r>
          </a:p>
          <a:p>
            <a:endParaRPr lang="en-RU" dirty="0">
              <a:latin typeface="+mj-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/>
          <p:nvPr/>
        </p:nvSpPr>
        <p:spPr>
          <a:xfrm>
            <a:off x="179999" y="1958342"/>
            <a:ext cx="11880000" cy="3693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idx_btree ON bar(id);</a:t>
            </a:r>
            <a:endParaRPr dirty="0"/>
          </a:p>
        </p:txBody>
      </p:sp>
      <p:sp>
        <p:nvSpPr>
          <p:cNvPr id="141" name="Google Shape;141;p15"/>
          <p:cNvSpPr/>
          <p:nvPr/>
        </p:nvSpPr>
        <p:spPr>
          <a:xfrm>
            <a:off x="179999" y="2553835"/>
            <a:ext cx="11880000" cy="120032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postgres=#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SELECT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relfilenode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FROM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pg_class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WHERE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relname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LIKE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‘idx_btree’;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	relfilenode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-------------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     16425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2" name="Google Shape;142;p15"/>
          <p:cNvSpPr txBox="1">
            <a:spLocks noGrp="1"/>
          </p:cNvSpPr>
          <p:nvPr>
            <p:ph type="title"/>
          </p:nvPr>
        </p:nvSpPr>
        <p:spPr>
          <a:xfrm>
            <a:off x="179999" y="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Index</a:t>
            </a:r>
            <a:endParaRPr b="0" i="1" dirty="0"/>
          </a:p>
        </p:txBody>
      </p:sp>
      <p:sp>
        <p:nvSpPr>
          <p:cNvPr id="144" name="Google Shape;144;p15"/>
          <p:cNvSpPr txBox="1"/>
          <p:nvPr/>
        </p:nvSpPr>
        <p:spPr>
          <a:xfrm>
            <a:off x="2204083" y="3402551"/>
            <a:ext cx="2256946" cy="23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Physical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file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name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of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the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index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45" name="Google Shape;145;p15"/>
          <p:cNvSpPr txBox="1"/>
          <p:nvPr/>
        </p:nvSpPr>
        <p:spPr>
          <a:xfrm>
            <a:off x="4989762" y="2306733"/>
            <a:ext cx="2894131" cy="26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PostgreSQL’s Catalog for relations/index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46" name="Google Shape;146;p15"/>
          <p:cNvSpPr/>
          <p:nvPr/>
        </p:nvSpPr>
        <p:spPr>
          <a:xfrm>
            <a:off x="179999" y="4714318"/>
            <a:ext cx="11880000" cy="120032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The physical file on disk can be seen in the PostgreSQL $PGDATA directory.</a:t>
            </a:r>
            <a:b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800" b="0" i="0" u="none" strike="noStrike" cap="none" dirty="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$ ls -</a:t>
            </a:r>
            <a:r>
              <a:rPr lang="en-US" sz="18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lrt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$PGDATA/13680/16425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18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rw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-------1 vagrant vagrant 1073741824 Apr 29 13:05 $PGDATA/base/13680/16425</a:t>
            </a:r>
            <a:endParaRPr dirty="0"/>
          </a:p>
        </p:txBody>
      </p:sp>
      <p:sp>
        <p:nvSpPr>
          <p:cNvPr id="147" name="Google Shape;147;p15"/>
          <p:cNvSpPr txBox="1"/>
          <p:nvPr/>
        </p:nvSpPr>
        <p:spPr>
          <a:xfrm>
            <a:off x="179999" y="887655"/>
            <a:ext cx="11880000" cy="646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373737"/>
                </a:solidFill>
                <a:latin typeface="Calibri" panose="020F0502020204030204" pitchFamily="34" charset="0"/>
                <a:ea typeface="Exo 2"/>
                <a:cs typeface="Calibri" panose="020F0502020204030204" pitchFamily="34" charset="0"/>
                <a:sym typeface="Exo 2"/>
              </a:rPr>
              <a:t>PostgreSQL standard way to create a index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004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r>
              <a:rPr lang="en-US" sz="2400" b="0" i="1" u="sng" strike="noStrike" cap="none" dirty="0">
                <a:solidFill>
                  <a:schemeClr val="hlink"/>
                </a:solidFill>
                <a:latin typeface="Calibri" panose="020F0502020204030204" pitchFamily="34" charset="0"/>
                <a:ea typeface="Exo 2"/>
                <a:cs typeface="Calibri" panose="020F0502020204030204" pitchFamily="34" charset="0"/>
                <a:sym typeface="Exo 2"/>
                <a:hlinkClick r:id="rId3"/>
              </a:rPr>
              <a:t>(https://www.postgresql.org/docs/current/sql-createindex.html</a:t>
            </a:r>
            <a:r>
              <a:rPr lang="en-US" sz="2400" b="0" i="1" u="none" strike="noStrike" cap="none" dirty="0">
                <a:solidFill>
                  <a:srgbClr val="373737"/>
                </a:solidFill>
                <a:latin typeface="Calibri" panose="020F0502020204030204" pitchFamily="34" charset="0"/>
                <a:ea typeface="Exo 2"/>
                <a:cs typeface="Calibri" panose="020F0502020204030204" pitchFamily="34" charset="0"/>
                <a:sym typeface="Exo 2"/>
              </a:rPr>
              <a:t>)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8" name="Google Shape;148;p15"/>
          <p:cNvSpPr txBox="1"/>
          <p:nvPr/>
        </p:nvSpPr>
        <p:spPr>
          <a:xfrm>
            <a:off x="180000" y="3980325"/>
            <a:ext cx="11259905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373737"/>
                </a:solidFill>
                <a:latin typeface="Calibri" panose="020F0502020204030204" pitchFamily="34" charset="0"/>
                <a:ea typeface="Exo 2"/>
                <a:cs typeface="Calibri" panose="020F0502020204030204" pitchFamily="34" charset="0"/>
                <a:sym typeface="Exo 2"/>
              </a:rPr>
              <a:t>PostgreSQL index has its own file on disk.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9" name="Google Shape;149;p15"/>
          <p:cNvSpPr/>
          <p:nvPr/>
        </p:nvSpPr>
        <p:spPr>
          <a:xfrm>
            <a:off x="1209000" y="3349303"/>
            <a:ext cx="891540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50" name="Google Shape;150;p15"/>
          <p:cNvSpPr/>
          <p:nvPr/>
        </p:nvSpPr>
        <p:spPr>
          <a:xfrm>
            <a:off x="4989762" y="2576108"/>
            <a:ext cx="1106237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824452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/>
      <p:bldP spid="145" grpId="0"/>
      <p:bldP spid="149" grpId="0" animBg="1"/>
      <p:bldP spid="15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/>
          <p:nvPr/>
        </p:nvSpPr>
        <p:spPr>
          <a:xfrm>
            <a:off x="179999" y="1737898"/>
            <a:ext cx="11880000" cy="3693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bar_idx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bar(</a:t>
            </a:r>
            <a:r>
              <a:rPr lang="en-US" sz="180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dirty="0"/>
          </a:p>
        </p:txBody>
      </p:sp>
      <p:sp>
        <p:nvSpPr>
          <p:cNvPr id="156" name="Google Shape;156;p16"/>
          <p:cNvSpPr txBox="1">
            <a:spLocks noGrp="1"/>
          </p:cNvSpPr>
          <p:nvPr>
            <p:ph type="title"/>
          </p:nvPr>
        </p:nvSpPr>
        <p:spPr>
          <a:xfrm>
            <a:off x="155999" y="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Creating Index 1/2</a:t>
            </a:r>
            <a:endParaRPr b="0" i="1" dirty="0"/>
          </a:p>
        </p:txBody>
      </p:sp>
      <p:sp>
        <p:nvSpPr>
          <p:cNvPr id="158" name="Google Shape;158;p16"/>
          <p:cNvSpPr txBox="1"/>
          <p:nvPr/>
        </p:nvSpPr>
        <p:spPr>
          <a:xfrm>
            <a:off x="4875616" y="1439900"/>
            <a:ext cx="2440767" cy="24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”bar” is a table and ”id” is column 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179999" y="2361599"/>
            <a:ext cx="11880000" cy="36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2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2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en-US" sz="2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 </a:t>
            </a:r>
            <a:r>
              <a:rPr lang="en-US" sz="2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 = 5432;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                                   QUERY PLAN    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ourier New"/>
              <a:buNone/>
            </a:pPr>
            <a:r>
              <a:rPr lang="en-US" sz="2000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Bitmap Heap Scan 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on bar (cost=939.93..64313.02 rows=50000 width=32)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Recheck Cond: (id = 5432)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-&gt;  </a:t>
            </a:r>
            <a:r>
              <a:rPr lang="en-US" sz="2000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Bitmap Index Scan 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on </a:t>
            </a:r>
            <a:r>
              <a:rPr lang="en-US" sz="200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bar_idx</a:t>
            </a: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(cost=0.00..927.43 rows=50000 width=0)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Courier New"/>
              <a:buNone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Index Cond: (id = 5432)</a:t>
            </a:r>
            <a:endParaRPr dirty="0"/>
          </a:p>
        </p:txBody>
      </p:sp>
      <p:sp>
        <p:nvSpPr>
          <p:cNvPr id="160" name="Google Shape;160;p16"/>
          <p:cNvSpPr txBox="1"/>
          <p:nvPr/>
        </p:nvSpPr>
        <p:spPr>
          <a:xfrm>
            <a:off x="180000" y="1080000"/>
            <a:ext cx="11879999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Index based on single column of the table</a:t>
            </a:r>
            <a:endParaRPr sz="1800" b="0" i="0" u="none" strike="noStrike" cap="none" dirty="0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61" name="Google Shape;161;p16"/>
          <p:cNvSpPr/>
          <p:nvPr/>
        </p:nvSpPr>
        <p:spPr>
          <a:xfrm>
            <a:off x="4956699" y="1778301"/>
            <a:ext cx="981114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/>
      <p:bldP spid="16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/>
          <p:nvPr/>
        </p:nvSpPr>
        <p:spPr>
          <a:xfrm>
            <a:off x="180000" y="3721101"/>
            <a:ext cx="11880000" cy="231064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CREATE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INDEX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</a:rPr>
              <a:t>CONCURRENTLY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idx_btree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bar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USING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BTREE(id);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CREATE INDEX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Time: 23025.372 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(00:23.025)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  <p:sp>
        <p:nvSpPr>
          <p:cNvPr id="141" name="Google Shape;141;p15"/>
          <p:cNvSpPr/>
          <p:nvPr/>
        </p:nvSpPr>
        <p:spPr>
          <a:xfrm>
            <a:off x="180000" y="1494543"/>
            <a:ext cx="11880000" cy="16423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CREATE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INDEX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idx_btree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bar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USING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BTREE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(id);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CREATE INDEX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Time: 12303.172 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(00:12.303)</a:t>
            </a:r>
          </a:p>
        </p:txBody>
      </p:sp>
      <p:sp>
        <p:nvSpPr>
          <p:cNvPr id="142" name="Google Shape;142;p15"/>
          <p:cNvSpPr txBox="1">
            <a:spLocks noGrp="1"/>
          </p:cNvSpPr>
          <p:nvPr>
            <p:ph type="title"/>
          </p:nvPr>
        </p:nvSpPr>
        <p:spPr>
          <a:xfrm>
            <a:off x="156000" y="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b="0" dirty="0"/>
              <a:t>Creating Index 2/2</a:t>
            </a:r>
            <a:endParaRPr b="0" i="1" dirty="0"/>
          </a:p>
        </p:txBody>
      </p:sp>
      <p:sp>
        <p:nvSpPr>
          <p:cNvPr id="148" name="Google Shape;148;p15"/>
          <p:cNvSpPr txBox="1"/>
          <p:nvPr/>
        </p:nvSpPr>
        <p:spPr>
          <a:xfrm>
            <a:off x="179999" y="900000"/>
            <a:ext cx="1188000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+mj-lt"/>
                <a:ea typeface="Exo 2"/>
                <a:cs typeface="Exo 2"/>
                <a:sym typeface="Exo 2"/>
              </a:rPr>
              <a:t>PostgreSQL locks the table when creating index</a:t>
            </a:r>
            <a:endParaRPr dirty="0">
              <a:latin typeface="+mj-lt"/>
            </a:endParaRPr>
          </a:p>
        </p:txBody>
      </p:sp>
      <p:sp>
        <p:nvSpPr>
          <p:cNvPr id="13" name="Google Shape;148;p15">
            <a:extLst>
              <a:ext uri="{FF2B5EF4-FFF2-40B4-BE49-F238E27FC236}">
                <a16:creationId xmlns:a16="http://schemas.microsoft.com/office/drawing/2014/main" id="{722A7F92-4BE3-774D-8AE5-AB84700EE5CE}"/>
              </a:ext>
            </a:extLst>
          </p:cNvPr>
          <p:cNvSpPr txBox="1"/>
          <p:nvPr/>
        </p:nvSpPr>
        <p:spPr>
          <a:xfrm>
            <a:off x="180000" y="3239184"/>
            <a:ext cx="11259905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>
              <a:buClr>
                <a:srgbClr val="373737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/>
              <a:t>CONCURRENTLY option creates the index without locking the table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61D394-74D0-4941-8588-C1D71DF88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749" y="977804"/>
            <a:ext cx="11397082" cy="1145602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Subscribe to our channel and Turn on the bell to receive all the notifications on future lessons.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Take the full course and pass the quiz in our Google class to get a certificate.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Just open Google Classroom and click "Join class", enter the code of the class "xk5k6fz".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D867EA-D6EF-074B-B25D-0A15A2885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97252"/>
            <a:ext cx="11846761" cy="473411"/>
          </a:xfrm>
        </p:spPr>
        <p:txBody>
          <a:bodyPr>
            <a:noAutofit/>
          </a:bodyPr>
          <a:lstStyle/>
          <a:p>
            <a:r>
              <a:rPr lang="en-GB" sz="3200" b="0" dirty="0"/>
              <a:t>Google Classroom: Quiz &amp; Certificate</a:t>
            </a:r>
            <a:endParaRPr lang="en-RU" sz="3200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88D9F4-6AC0-504B-9343-5C7EABAEDB82}"/>
              </a:ext>
            </a:extLst>
          </p:cNvPr>
          <p:cNvSpPr txBox="1"/>
          <p:nvPr/>
        </p:nvSpPr>
        <p:spPr>
          <a:xfrm>
            <a:off x="477418" y="2853079"/>
            <a:ext cx="4412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u="sng" dirty="0">
                <a:hlinkClick r:id="rId2"/>
              </a:rPr>
              <a:t>https://classroom.google.com/</a:t>
            </a:r>
            <a:endParaRPr lang="en-GB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31B869-5E67-BA47-8F81-44FCF23E9AB4}"/>
              </a:ext>
            </a:extLst>
          </p:cNvPr>
          <p:cNvSpPr txBox="1"/>
          <p:nvPr/>
        </p:nvSpPr>
        <p:spPr>
          <a:xfrm>
            <a:off x="477418" y="3569474"/>
            <a:ext cx="2922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Class code: xk5k6fz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9B55E9-37BA-7E4B-A6C6-96FEAB6A9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18" y="4271406"/>
            <a:ext cx="4678782" cy="18330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A0FE00-0192-3744-BE23-01D621383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575" y="2601737"/>
            <a:ext cx="5078007" cy="359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168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3"/>
          <p:cNvSpPr txBox="1">
            <a:spLocks noGrp="1"/>
          </p:cNvSpPr>
          <p:nvPr>
            <p:ph type="title"/>
          </p:nvPr>
        </p:nvSpPr>
        <p:spPr>
          <a:xfrm>
            <a:off x="831850" y="971817"/>
            <a:ext cx="10515600" cy="2852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262F63"/>
              </a:buClr>
              <a:buSzPts val="4800"/>
            </a:pPr>
            <a:r>
              <a:rPr lang="en-US" sz="4800" b="0" dirty="0"/>
              <a:t>Expression Index</a:t>
            </a:r>
            <a:endParaRPr sz="48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3"/>
          <p:cNvSpPr txBox="1">
            <a:spLocks noGrp="1"/>
          </p:cNvSpPr>
          <p:nvPr>
            <p:ph type="sldNum" sz="quarter" idx="4"/>
          </p:nvPr>
        </p:nvSpPr>
        <p:spPr>
          <a:xfrm>
            <a:off x="9347200" y="6172200"/>
            <a:ext cx="284480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57352-4C6A-874F-8C11-009CEDC402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K" dirty="0"/>
              <a:t>How to Create Expression Index?</a:t>
            </a:r>
          </a:p>
        </p:txBody>
      </p:sp>
    </p:spTree>
    <p:extLst>
      <p:ext uri="{BB962C8B-B14F-4D97-AF65-F5344CB8AC3E}">
        <p14:creationId xmlns:p14="http://schemas.microsoft.com/office/powerpoint/2010/main" val="305735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797" y="0"/>
            <a:ext cx="7549169" cy="73627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508C"/>
                </a:solidFill>
              </a:rPr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797" y="1110077"/>
            <a:ext cx="8200242" cy="4949094"/>
          </a:xfrm>
        </p:spPr>
        <p:txBody>
          <a:bodyPr>
            <a:noAutofit/>
          </a:bodyPr>
          <a:lstStyle/>
          <a:p>
            <a:pPr marL="285750" lvl="0" indent="-285750">
              <a:lnSpc>
                <a:spcPct val="150000"/>
              </a:lnSpc>
              <a:spcBef>
                <a:spcPts val="0"/>
              </a:spcBef>
              <a:buClr>
                <a:srgbClr val="373737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dirty="0"/>
              <a:t>Software industries since 1998.</a:t>
            </a: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Clr>
                <a:srgbClr val="373737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dirty="0"/>
              <a:t>Open Source Contribution other than PostgreSQL.</a:t>
            </a:r>
          </a:p>
          <a:p>
            <a:pPr marL="971550" lvl="1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 dirty="0"/>
              <a:t>Cross platform implementation of FTP for Google Chrome</a:t>
            </a:r>
          </a:p>
          <a:p>
            <a:pPr marL="971550" lvl="1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 dirty="0"/>
              <a:t>Testing Framework for Google Chromium Project</a:t>
            </a:r>
          </a:p>
          <a:p>
            <a:pPr marL="971550" lvl="1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1800" dirty="0"/>
              <a:t>Cross Platform Telnet application</a:t>
            </a: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Clr>
                <a:srgbClr val="373737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dirty="0"/>
              <a:t>Working on PostgreSQL Since 2006.</a:t>
            </a: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Clr>
                <a:srgbClr val="373737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dirty="0"/>
              <a:t>EnterpriseDB (Associate Software Architect core Database Engine) 2006-2009</a:t>
            </a: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SzPts val="2000"/>
              <a:buFont typeface="Arial" panose="020B0604020202020204" pitchFamily="34" charset="0"/>
              <a:buChar char="•"/>
            </a:pPr>
            <a:r>
              <a:rPr lang="en-US" sz="1800" dirty="0"/>
              <a:t>EnterpriseDB (Software Architect core Database Engine) 2011 - 2016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2000"/>
              <a:buFont typeface="Arial" panose="020B0604020202020204" pitchFamily="34" charset="0"/>
              <a:buChar char="•"/>
            </a:pPr>
            <a:r>
              <a:rPr lang="en-US" sz="1800" dirty="0"/>
              <a:t>EnterpriseDB (Senior Software Architect core Database Engine) 2016 – 2018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ts val="2000"/>
              <a:buFont typeface="Arial" panose="020B0604020202020204" pitchFamily="34" charset="0"/>
              <a:buChar char="•"/>
            </a:pPr>
            <a:r>
              <a:rPr lang="en-US" sz="1800" dirty="0"/>
              <a:t>Percona (Senior Software Architect core Database Engine) 2018 – Present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DD724F-F727-3142-95D4-1561D84A2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5247" y="1110077"/>
            <a:ext cx="2786956" cy="32137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5A1847-D286-C94C-9913-C8808FFD4BA9}"/>
              </a:ext>
            </a:extLst>
          </p:cNvPr>
          <p:cNvSpPr/>
          <p:nvPr/>
        </p:nvSpPr>
        <p:spPr>
          <a:xfrm>
            <a:off x="9045247" y="4548512"/>
            <a:ext cx="2497168" cy="1154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070C0"/>
                </a:solidFill>
              </a:rPr>
              <a:t>Ibrar Ahmed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070C0"/>
                </a:solidFill>
              </a:rPr>
              <a:t>Twitter: @ibrar_ahmad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070C0"/>
                </a:solidFill>
              </a:rPr>
              <a:t>LinkedIn: ibrarahmed74</a:t>
            </a:r>
            <a:endParaRPr lang="en-RU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027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 txBox="1">
            <a:spLocks noGrp="1"/>
          </p:cNvSpPr>
          <p:nvPr>
            <p:ph type="title"/>
          </p:nvPr>
        </p:nvSpPr>
        <p:spPr>
          <a:xfrm>
            <a:off x="180000" y="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Expression Index 1/2</a:t>
            </a:r>
            <a:endParaRPr b="0" dirty="0"/>
          </a:p>
        </p:txBody>
      </p:sp>
      <p:sp>
        <p:nvSpPr>
          <p:cNvPr id="170" name="Google Shape;170;p17"/>
          <p:cNvSpPr txBox="1"/>
          <p:nvPr/>
        </p:nvSpPr>
        <p:spPr>
          <a:xfrm>
            <a:off x="180000" y="2886718"/>
            <a:ext cx="11880000" cy="442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idx_exp ON bar (lower(name));</a:t>
            </a:r>
            <a:endParaRPr dirty="0"/>
          </a:p>
        </p:txBody>
      </p:sp>
      <p:sp>
        <p:nvSpPr>
          <p:cNvPr id="171" name="Google Shape;171;p17"/>
          <p:cNvSpPr txBox="1"/>
          <p:nvPr/>
        </p:nvSpPr>
        <p:spPr>
          <a:xfrm>
            <a:off x="180000" y="900000"/>
            <a:ext cx="11880000" cy="18415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 SELECT * FROM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bar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lower(name)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LIKE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'Text1';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                QUERY PLAN                          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Seq Scan on bar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(cost=0.00..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213694.00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rows=50000 width=40)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Filter: (lower((name)::text) ~~ 'Text1'::text)</a:t>
            </a:r>
            <a:endParaRPr dirty="0"/>
          </a:p>
        </p:txBody>
      </p:sp>
      <p:sp>
        <p:nvSpPr>
          <p:cNvPr id="172" name="Google Shape;172;p17"/>
          <p:cNvSpPr txBox="1"/>
          <p:nvPr/>
        </p:nvSpPr>
        <p:spPr>
          <a:xfrm>
            <a:off x="180000" y="3474708"/>
            <a:ext cx="11880000" cy="254120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lower(name)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LIKE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'Text1';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                        QUERY PLAN                                  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Bitmap Heap Scan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on bar  (cost=1159.93..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64658.02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rows=50000 width=40)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Filter: (lower((name)::text) ~~ 'Text1'::text)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-&gt;  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Bitmap Index Scan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on </a:t>
            </a:r>
            <a:r>
              <a:rPr lang="en-US" sz="1600" b="0" i="0" u="none" strike="noStrike" cap="none" dirty="0" err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idx_exp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(cost=0.00..1147.43 rows=50000 width=0)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Index Cond: (lower((name)::text) = 'Text1'::text)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Expression Index 2/2</a:t>
            </a:r>
            <a:endParaRPr b="0" dirty="0"/>
          </a:p>
        </p:txBody>
      </p:sp>
      <p:sp>
        <p:nvSpPr>
          <p:cNvPr id="179" name="Google Shape;179;p18"/>
          <p:cNvSpPr txBox="1">
            <a:spLocks noGrp="1"/>
          </p:cNvSpPr>
          <p:nvPr>
            <p:ph type="body" idx="1"/>
          </p:nvPr>
        </p:nvSpPr>
        <p:spPr>
          <a:xfrm>
            <a:off x="180000" y="3505428"/>
            <a:ext cx="11880000" cy="25413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6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6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bar </a:t>
            </a:r>
            <a:r>
              <a:rPr lang="en-US" sz="16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(dt + (INTERVAL '2 days'))</a:t>
            </a: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  &lt; now();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                                     QUERY PLAN                                      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-------------------------------------------------------------------------------------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lang="en-US" sz="16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Bitmap Heap Scan </a:t>
            </a:r>
            <a:r>
              <a:rPr lang="en-US" sz="1600" b="0" dirty="0">
                <a:latin typeface="Courier New"/>
                <a:ea typeface="Courier New"/>
                <a:cs typeface="Courier New"/>
                <a:sym typeface="Courier New"/>
              </a:rPr>
              <a:t>on bar  (cost=62449.77..184477.10 rows=3333333 width=40)</a:t>
            </a:r>
            <a:endParaRPr b="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dirty="0">
                <a:latin typeface="Courier New"/>
                <a:ea typeface="Courier New"/>
                <a:cs typeface="Courier New"/>
                <a:sym typeface="Courier New"/>
              </a:rPr>
              <a:t>   Recheck Cond: ((dt + '2 days'::interval) &lt; now())</a:t>
            </a:r>
            <a:endParaRPr b="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dirty="0">
                <a:latin typeface="Courier New"/>
                <a:ea typeface="Courier New"/>
                <a:cs typeface="Courier New"/>
                <a:sym typeface="Courier New"/>
              </a:rPr>
              <a:t>   -&gt;  Bitmap Index Scan on </a:t>
            </a:r>
            <a:r>
              <a:rPr lang="en-US" sz="1600" b="0" dirty="0" err="1">
                <a:latin typeface="Courier New"/>
                <a:ea typeface="Courier New"/>
                <a:cs typeface="Courier New"/>
                <a:sym typeface="Courier New"/>
              </a:rPr>
              <a:t>idx_math_exp</a:t>
            </a:r>
            <a:r>
              <a:rPr lang="en-US" sz="1600" b="0" dirty="0">
                <a:latin typeface="Courier New"/>
                <a:ea typeface="Courier New"/>
                <a:cs typeface="Courier New"/>
                <a:sym typeface="Courier New"/>
              </a:rPr>
              <a:t>  (cost=0.00..61616.43 rows=3333333 width=0)</a:t>
            </a:r>
            <a:endParaRPr b="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dirty="0">
                <a:latin typeface="Courier New"/>
                <a:ea typeface="Courier New"/>
                <a:cs typeface="Courier New"/>
                <a:sym typeface="Courier New"/>
              </a:rPr>
              <a:t>         Index Cond: ((dt + '2 days'::interval) &lt; now())</a:t>
            </a:r>
            <a:endParaRPr b="0" dirty="0"/>
          </a:p>
        </p:txBody>
      </p:sp>
      <p:sp>
        <p:nvSpPr>
          <p:cNvPr id="180" name="Google Shape;180;p18"/>
          <p:cNvSpPr txBox="1"/>
          <p:nvPr/>
        </p:nvSpPr>
        <p:spPr>
          <a:xfrm>
            <a:off x="180000" y="2882618"/>
            <a:ext cx="11880000" cy="4421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idx_math_exp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((dt + (INTERVAL '2 days'))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dirty="0"/>
          </a:p>
        </p:txBody>
      </p:sp>
      <p:sp>
        <p:nvSpPr>
          <p:cNvPr id="181" name="Google Shape;181;p18"/>
          <p:cNvSpPr txBox="1"/>
          <p:nvPr/>
        </p:nvSpPr>
        <p:spPr>
          <a:xfrm>
            <a:off x="180000" y="900000"/>
            <a:ext cx="11880000" cy="18414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bar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(dt + (INTERVAL '2 days'))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&lt; now();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                         QUERY PLAN                           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Seq Scan on bar  (cost=0.00..238694.00 rows=3333333 width=40)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Filter: ((dt + '2 days'::interval) &lt; now())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61D394-74D0-4941-8588-C1D71DF88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418" y="1013399"/>
            <a:ext cx="11397082" cy="1145602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Thumb up if you like this video.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Take the full course and pass the quiz in our Google class to get a certificate.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Just open Google Classroom and click "Join class", enter the code of the class "xk5k6fz".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D867EA-D6EF-074B-B25D-0A15A2885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97252"/>
            <a:ext cx="11846761" cy="473411"/>
          </a:xfrm>
        </p:spPr>
        <p:txBody>
          <a:bodyPr>
            <a:noAutofit/>
          </a:bodyPr>
          <a:lstStyle/>
          <a:p>
            <a:r>
              <a:rPr lang="en-GB" sz="3200" b="0" dirty="0"/>
              <a:t>Google Classroom: Quiz &amp; Certificate</a:t>
            </a:r>
            <a:endParaRPr lang="en-RU" sz="3200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88D9F4-6AC0-504B-9343-5C7EABAEDB82}"/>
              </a:ext>
            </a:extLst>
          </p:cNvPr>
          <p:cNvSpPr txBox="1"/>
          <p:nvPr/>
        </p:nvSpPr>
        <p:spPr>
          <a:xfrm>
            <a:off x="477418" y="2601737"/>
            <a:ext cx="4412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u="sng" dirty="0">
                <a:hlinkClick r:id="rId2"/>
              </a:rPr>
              <a:t>https://classroom.google.com/</a:t>
            </a:r>
            <a:endParaRPr lang="en-GB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31B869-5E67-BA47-8F81-44FCF23E9AB4}"/>
              </a:ext>
            </a:extLst>
          </p:cNvPr>
          <p:cNvSpPr txBox="1"/>
          <p:nvPr/>
        </p:nvSpPr>
        <p:spPr>
          <a:xfrm>
            <a:off x="477418" y="3169804"/>
            <a:ext cx="2922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Class code: xk5k6fz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9B55E9-37BA-7E4B-A6C6-96FEAB6A9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18" y="3871736"/>
            <a:ext cx="4678782" cy="18330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A0FE00-0192-3744-BE23-01D621383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575" y="2601737"/>
            <a:ext cx="5078007" cy="359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31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3"/>
          <p:cNvSpPr txBox="1">
            <a:spLocks noGrp="1"/>
          </p:cNvSpPr>
          <p:nvPr>
            <p:ph type="title"/>
          </p:nvPr>
        </p:nvSpPr>
        <p:spPr>
          <a:xfrm>
            <a:off x="831850" y="971817"/>
            <a:ext cx="10515600" cy="2852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262F63"/>
              </a:buClr>
              <a:buSzPts val="4800"/>
            </a:pPr>
            <a:r>
              <a:rPr lang="en-US" sz="4800" b="0" dirty="0"/>
              <a:t>Partial Index</a:t>
            </a:r>
            <a:endParaRPr sz="48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3"/>
          <p:cNvSpPr txBox="1">
            <a:spLocks noGrp="1"/>
          </p:cNvSpPr>
          <p:nvPr>
            <p:ph type="sldNum" sz="quarter" idx="4"/>
          </p:nvPr>
        </p:nvSpPr>
        <p:spPr>
          <a:xfrm>
            <a:off x="9347200" y="6172200"/>
            <a:ext cx="284480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57352-4C6A-874F-8C11-009CEDC402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PK" sz="1800" dirty="0"/>
              <a:t>How </a:t>
            </a:r>
            <a:r>
              <a:rPr lang="en-PK" sz="1800"/>
              <a:t>to </a:t>
            </a:r>
            <a:r>
              <a:rPr lang="en-PK" sz="1800" dirty="0">
                <a:ea typeface="+mj-ea"/>
              </a:rPr>
              <a:t>Create</a:t>
            </a:r>
            <a:r>
              <a:rPr lang="en-PK" sz="1800"/>
              <a:t> </a:t>
            </a:r>
            <a:r>
              <a:rPr lang="en-PK" sz="1800" dirty="0"/>
              <a:t>Partial Index?</a:t>
            </a:r>
          </a:p>
        </p:txBody>
      </p:sp>
    </p:spTree>
    <p:extLst>
      <p:ext uri="{BB962C8B-B14F-4D97-AF65-F5344CB8AC3E}">
        <p14:creationId xmlns:p14="http://schemas.microsoft.com/office/powerpoint/2010/main" val="2715655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>
            <a:spLocks noGrp="1"/>
          </p:cNvSpPr>
          <p:nvPr>
            <p:ph type="title"/>
          </p:nvPr>
        </p:nvSpPr>
        <p:spPr>
          <a:xfrm>
            <a:off x="188815" y="-27507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Partial Index</a:t>
            </a:r>
            <a:endParaRPr b="0" dirty="0"/>
          </a:p>
        </p:txBody>
      </p:sp>
      <p:sp>
        <p:nvSpPr>
          <p:cNvPr id="187" name="Google Shape;187;p19"/>
          <p:cNvSpPr txBox="1">
            <a:spLocks noGrp="1"/>
          </p:cNvSpPr>
          <p:nvPr>
            <p:ph type="sldNum" idx="12"/>
          </p:nvPr>
        </p:nvSpPr>
        <p:spPr>
          <a:xfrm>
            <a:off x="11747053" y="6267750"/>
            <a:ext cx="2730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24</a:t>
            </a:fld>
            <a:endParaRPr/>
          </a:p>
        </p:txBody>
      </p:sp>
      <p:sp>
        <p:nvSpPr>
          <p:cNvPr id="188" name="Google Shape;188;p19"/>
          <p:cNvSpPr txBox="1"/>
          <p:nvPr/>
        </p:nvSpPr>
        <p:spPr>
          <a:xfrm>
            <a:off x="6094800" y="1080000"/>
            <a:ext cx="5760000" cy="5040000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9" name="Google Shape;189;p19"/>
          <p:cNvSpPr txBox="1"/>
          <p:nvPr/>
        </p:nvSpPr>
        <p:spPr>
          <a:xfrm>
            <a:off x="6094800" y="1176950"/>
            <a:ext cx="5760000" cy="484188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idx_part ON bar(id) where id &lt; 1000;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000" b="0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bar 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  &lt; 1000 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name </a:t>
            </a: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LIKE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'text1000’;</a:t>
            </a: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QUERY PLAN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Bitmap Heap Scan on bar  (cost=199.44..113893.44 rows=16667 width=40)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Recheck Cond: (id &lt; 1000)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Filter: ((name)::text ~~ 'text1000'::text)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-&gt;  Bitmap Index Scan on idx_part  (cost=0.00..195.28 rows=3333333 width=0)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Index Cond: (id &lt; 1000)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0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pg_size_pretty(pg_total_relation_size('idx_part'));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pg_size_pretty 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 240 kB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(1 row)</a:t>
            </a:r>
            <a:endParaRPr dirty="0"/>
          </a:p>
        </p:txBody>
      </p:sp>
      <p:sp>
        <p:nvSpPr>
          <p:cNvPr id="190" name="Google Shape;190;p19"/>
          <p:cNvSpPr txBox="1"/>
          <p:nvPr/>
        </p:nvSpPr>
        <p:spPr>
          <a:xfrm>
            <a:off x="291800" y="1176950"/>
            <a:ext cx="5612924" cy="484188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idx_full ON bar(id);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-US" sz="10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bar 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WHERE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id  &lt; 1000 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</a:t>
            </a: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name </a:t>
            </a: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LIKE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'text1000’;</a:t>
            </a: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	QUERY PLAN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Bitmap Heap Scan on bar  (cost=61568.60..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175262.59</a:t>
            </a: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rows=16667 width=40)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Recheck Cond: (id &lt; 1000)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Filter: ((name)::text ~~ 'text1000'::text)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-&gt;  Bitmap Index Scan on idx_full  (cost=0.00..61564.43 rows=3333333 width=0)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Courier New"/>
              <a:buNone/>
            </a:pPr>
            <a:r>
              <a:rPr lang="en-US" sz="10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  Index Cond: (id &lt; 1000)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37373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0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pg_size_pretty(pg_total_relation_size('idx_</a:t>
            </a:r>
            <a:r>
              <a:rPr lang="en-US" sz="1200" dirty="0">
                <a:solidFill>
                  <a:srgbClr val="FF0000"/>
                </a:solidFill>
                <a:sym typeface="Courier New"/>
              </a:rPr>
              <a:t>full</a:t>
            </a:r>
            <a:r>
              <a:rPr lang="en-US" sz="10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'));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pg_size_pretty 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 214 MB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None/>
            </a:pPr>
            <a:r>
              <a:rPr lang="en-US" sz="10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(1 row)</a:t>
            </a:r>
            <a:endParaRPr dirty="0"/>
          </a:p>
        </p:txBody>
      </p:sp>
      <p:sp>
        <p:nvSpPr>
          <p:cNvPr id="191" name="Google Shape;191;p19"/>
          <p:cNvSpPr/>
          <p:nvPr/>
        </p:nvSpPr>
        <p:spPr>
          <a:xfrm>
            <a:off x="337200" y="5425015"/>
            <a:ext cx="686928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2" name="Google Shape;192;p19"/>
          <p:cNvSpPr/>
          <p:nvPr/>
        </p:nvSpPr>
        <p:spPr>
          <a:xfrm>
            <a:off x="6128815" y="5421547"/>
            <a:ext cx="650242" cy="259503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3" name="Google Shape;193;p19"/>
          <p:cNvSpPr txBox="1"/>
          <p:nvPr/>
        </p:nvSpPr>
        <p:spPr>
          <a:xfrm>
            <a:off x="1069528" y="5528847"/>
            <a:ext cx="2248575" cy="27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Look at the size of the index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94" name="Google Shape;194;p19"/>
          <p:cNvSpPr txBox="1"/>
          <p:nvPr/>
        </p:nvSpPr>
        <p:spPr>
          <a:xfrm>
            <a:off x="6969133" y="5377019"/>
            <a:ext cx="2248575" cy="46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Why create full index if we don’t need that.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95" name="Google Shape;195;p19"/>
          <p:cNvSpPr txBox="1"/>
          <p:nvPr/>
        </p:nvSpPr>
        <p:spPr>
          <a:xfrm>
            <a:off x="291809" y="777756"/>
            <a:ext cx="5649601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Index</a:t>
            </a:r>
            <a:endParaRPr dirty="0"/>
          </a:p>
        </p:txBody>
      </p:sp>
      <p:sp>
        <p:nvSpPr>
          <p:cNvPr id="196" name="Google Shape;196;p19"/>
          <p:cNvSpPr txBox="1"/>
          <p:nvPr/>
        </p:nvSpPr>
        <p:spPr>
          <a:xfrm>
            <a:off x="6094800" y="798658"/>
            <a:ext cx="570600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Partial Index</a:t>
            </a:r>
            <a:endParaRPr dirty="0"/>
          </a:p>
        </p:txBody>
      </p:sp>
      <p:sp>
        <p:nvSpPr>
          <p:cNvPr id="197" name="Google Shape;197;p19"/>
          <p:cNvSpPr/>
          <p:nvPr/>
        </p:nvSpPr>
        <p:spPr>
          <a:xfrm>
            <a:off x="9026439" y="1278713"/>
            <a:ext cx="991728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8" name="Google Shape;198;p19"/>
          <p:cNvSpPr txBox="1"/>
          <p:nvPr/>
        </p:nvSpPr>
        <p:spPr>
          <a:xfrm>
            <a:off x="8947800" y="1648096"/>
            <a:ext cx="1884098" cy="276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Index where id &lt; 1000 only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199" name="Google Shape;199;p19"/>
          <p:cNvSpPr txBox="1"/>
          <p:nvPr/>
        </p:nvSpPr>
        <p:spPr>
          <a:xfrm>
            <a:off x="4250349" y="3381651"/>
            <a:ext cx="3770907" cy="413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chemeClr val="tx1"/>
                </a:solidFill>
              </a:rPr>
              <a:t>Q: What will happen when we query where id &gt;1000?</a:t>
            </a: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200" name="Google Shape;200;p19"/>
          <p:cNvSpPr txBox="1"/>
          <p:nvPr/>
        </p:nvSpPr>
        <p:spPr>
          <a:xfrm>
            <a:off x="4266054" y="3837942"/>
            <a:ext cx="3755201" cy="33774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chemeClr val="tx1"/>
                </a:solidFill>
              </a:rPr>
              <a:t>A: Answer is simple, this index won’t selected.</a:t>
            </a:r>
            <a:endParaRPr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 animBg="1"/>
      <p:bldP spid="192" grpId="0" animBg="1"/>
      <p:bldP spid="193" grpId="0"/>
      <p:bldP spid="194" grpId="0"/>
      <p:bldP spid="197" grpId="0" animBg="1"/>
      <p:bldP spid="198" grpId="0"/>
      <p:bldP spid="199" grpId="0" animBg="1"/>
      <p:bldP spid="20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61D394-74D0-4941-8588-C1D71DF88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418" y="1013399"/>
            <a:ext cx="11397082" cy="1145602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Send your comments and questions below this video</a:t>
            </a: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Take the full course and pass the quiz in our Google class to get a certificate.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Just open Google Classroom and click "Join class", enter the code of the class "xk5k6fz".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D867EA-D6EF-074B-B25D-0A15A2885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97252"/>
            <a:ext cx="11846761" cy="473411"/>
          </a:xfrm>
        </p:spPr>
        <p:txBody>
          <a:bodyPr>
            <a:noAutofit/>
          </a:bodyPr>
          <a:lstStyle/>
          <a:p>
            <a:r>
              <a:rPr lang="en-GB" sz="3200" b="0" dirty="0"/>
              <a:t>Google Classroom: Quiz &amp; Certificate</a:t>
            </a:r>
            <a:endParaRPr lang="en-RU" sz="3200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88D9F4-6AC0-504B-9343-5C7EABAEDB82}"/>
              </a:ext>
            </a:extLst>
          </p:cNvPr>
          <p:cNvSpPr txBox="1"/>
          <p:nvPr/>
        </p:nvSpPr>
        <p:spPr>
          <a:xfrm>
            <a:off x="637336" y="2601737"/>
            <a:ext cx="4412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u="sng" dirty="0">
                <a:hlinkClick r:id="rId2"/>
              </a:rPr>
              <a:t>https://classroom.google.com/</a:t>
            </a:r>
            <a:endParaRPr lang="en-GB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31B869-5E67-BA47-8F81-44FCF23E9AB4}"/>
              </a:ext>
            </a:extLst>
          </p:cNvPr>
          <p:cNvSpPr txBox="1"/>
          <p:nvPr/>
        </p:nvSpPr>
        <p:spPr>
          <a:xfrm>
            <a:off x="637336" y="3169804"/>
            <a:ext cx="2922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Class code: xk5k6fz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9B55E9-37BA-7E4B-A6C6-96FEAB6A9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36" y="3871736"/>
            <a:ext cx="4678782" cy="18330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A0FE00-0192-3744-BE23-01D621383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6493" y="2601737"/>
            <a:ext cx="5078007" cy="359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44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>
            <a:spLocks noGrp="1"/>
          </p:cNvSpPr>
          <p:nvPr>
            <p:ph type="title"/>
          </p:nvPr>
        </p:nvSpPr>
        <p:spPr>
          <a:xfrm>
            <a:off x="831850" y="971817"/>
            <a:ext cx="10515600" cy="2852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4800"/>
              <a:buFont typeface="Arial"/>
              <a:buNone/>
            </a:pPr>
            <a:r>
              <a:rPr lang="en-US" sz="4800" b="0" i="0" u="none" strike="noStrike" cap="none" dirty="0">
                <a:latin typeface="Arial"/>
                <a:ea typeface="Arial"/>
                <a:cs typeface="Arial"/>
                <a:sym typeface="Arial"/>
              </a:rPr>
              <a:t>Index Types(B-Tree)</a:t>
            </a:r>
            <a:endParaRPr sz="4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https://www.postgresql.org/docs/current/indexes-types.html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xfrm>
            <a:off x="156000" y="22603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B-Tree Index 1/2</a:t>
            </a:r>
            <a:endParaRPr b="0" dirty="0"/>
          </a:p>
        </p:txBody>
      </p:sp>
      <p:sp>
        <p:nvSpPr>
          <p:cNvPr id="213" name="Google Shape;213;p21"/>
          <p:cNvSpPr txBox="1">
            <a:spLocks noGrp="1"/>
          </p:cNvSpPr>
          <p:nvPr>
            <p:ph type="sldNum" idx="12"/>
          </p:nvPr>
        </p:nvSpPr>
        <p:spPr>
          <a:xfrm>
            <a:off x="11709004" y="6267750"/>
            <a:ext cx="3108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27</a:t>
            </a:fld>
            <a:endParaRPr/>
          </a:p>
        </p:txBody>
      </p:sp>
      <p:sp>
        <p:nvSpPr>
          <p:cNvPr id="214" name="Google Shape;214;p21"/>
          <p:cNvSpPr txBox="1"/>
          <p:nvPr/>
        </p:nvSpPr>
        <p:spPr>
          <a:xfrm>
            <a:off x="172104" y="2440576"/>
            <a:ext cx="11880000" cy="4421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CREATE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idx</a:t>
            </a:r>
            <a:r>
              <a:rPr lang="en-US" sz="1600" b="1" i="1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btree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foo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USING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BTREE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600" b="1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dirty="0"/>
          </a:p>
        </p:txBody>
      </p:sp>
      <p:sp>
        <p:nvSpPr>
          <p:cNvPr id="215" name="Google Shape;215;p21"/>
          <p:cNvSpPr txBox="1"/>
          <p:nvPr/>
        </p:nvSpPr>
        <p:spPr>
          <a:xfrm>
            <a:off x="180000" y="742603"/>
            <a:ext cx="11880000" cy="1597349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What is a B-Tree index?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Supported Operators</a:t>
            </a:r>
            <a:endParaRPr dirty="0"/>
          </a:p>
          <a:p>
            <a:pPr marL="678941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Less than                    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endParaRPr dirty="0"/>
          </a:p>
          <a:p>
            <a:pPr marL="678941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Less than equal to      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&lt;=</a:t>
            </a:r>
            <a:endParaRPr dirty="0"/>
          </a:p>
          <a:p>
            <a:pPr marL="678941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Equal                          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dirty="0"/>
          </a:p>
          <a:p>
            <a:pPr marL="678941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Greater than equal to 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&gt;=</a:t>
            </a:r>
            <a:endParaRPr dirty="0"/>
          </a:p>
          <a:p>
            <a:pPr marL="678941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Greater than               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dirty="0"/>
          </a:p>
        </p:txBody>
      </p:sp>
      <p:sp>
        <p:nvSpPr>
          <p:cNvPr id="216" name="Google Shape;216;p21"/>
          <p:cNvSpPr txBox="1"/>
          <p:nvPr/>
        </p:nvSpPr>
        <p:spPr>
          <a:xfrm>
            <a:off x="4686900" y="947421"/>
            <a:ext cx="7325100" cy="13680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Wikipedia: (</a:t>
            </a:r>
            <a:r>
              <a:rPr lang="en-US" sz="1800" b="0" i="0" u="sng" strike="noStrike" cap="none" dirty="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  <a:hlinkClick r:id="rId3"/>
              </a:rPr>
              <a:t>https://en.wikipedia.org/wiki/Self-balancing_binary_search_tree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Exo 2"/>
              <a:buNone/>
            </a:pPr>
            <a:r>
              <a:rPr lang="en-US" sz="1600" b="0" i="1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In computer science, a self-balancing (or height-balanced) binary search tree is any node-based binary search tree that automatically keeps its height small in the face of arbitrary item insertions and deletions.</a:t>
            </a:r>
            <a:endParaRPr dirty="0"/>
          </a:p>
        </p:txBody>
      </p:sp>
      <p:sp>
        <p:nvSpPr>
          <p:cNvPr id="217" name="Google Shape;217;p21"/>
          <p:cNvSpPr txBox="1"/>
          <p:nvPr/>
        </p:nvSpPr>
        <p:spPr>
          <a:xfrm>
            <a:off x="172100" y="3064400"/>
            <a:ext cx="11880000" cy="297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postgres=#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EXPLAIN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ANALYZE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*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foo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 name = 'text%';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                                                   QUERY PLAN                                                   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----------------------------------------------------------------------------------------------------------------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 Index Scan using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idx_btree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on foo  (cost=0.43..8.45 rows=1 width=19) (actual time=0.015..0.015 rows=0 loops=1)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   Index Cond: ((name)::text = 'text%'::text)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 Planning Time: 0.105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ms</a:t>
            </a:r>
            <a:endParaRPr sz="1600" b="0" i="0" u="none" strike="noStrike" cap="none" dirty="0">
              <a:solidFill>
                <a:srgbClr val="37373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 Execution Time: 0.031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ms</a:t>
            </a:r>
            <a:endParaRPr sz="1600" b="0" i="0" u="none" strike="noStrike" cap="none" dirty="0">
              <a:solidFill>
                <a:srgbClr val="37373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(4 rows)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xfrm>
            <a:off x="139804" y="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b="0" dirty="0"/>
              <a:t>B-Tree Index 2/2</a:t>
            </a:r>
            <a:endParaRPr b="0" dirty="0"/>
          </a:p>
        </p:txBody>
      </p:sp>
      <p:sp>
        <p:nvSpPr>
          <p:cNvPr id="213" name="Google Shape;213;p21"/>
          <p:cNvSpPr txBox="1">
            <a:spLocks noGrp="1"/>
          </p:cNvSpPr>
          <p:nvPr>
            <p:ph type="sldNum" idx="12"/>
          </p:nvPr>
        </p:nvSpPr>
        <p:spPr>
          <a:xfrm>
            <a:off x="11709004" y="6267750"/>
            <a:ext cx="3108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28</a:t>
            </a:fld>
            <a:endParaRPr/>
          </a:p>
        </p:txBody>
      </p:sp>
      <p:sp>
        <p:nvSpPr>
          <p:cNvPr id="217" name="Google Shape;217;p21"/>
          <p:cNvSpPr txBox="1"/>
          <p:nvPr/>
        </p:nvSpPr>
        <p:spPr>
          <a:xfrm>
            <a:off x="6678592" y="900000"/>
            <a:ext cx="5373508" cy="51882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Arial"/>
              <a:buNone/>
            </a:pPr>
            <a:endParaRPr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68494BA-9697-694F-A9E4-680545ED4891}"/>
              </a:ext>
            </a:extLst>
          </p:cNvPr>
          <p:cNvGrpSpPr/>
          <p:nvPr/>
        </p:nvGrpSpPr>
        <p:grpSpPr>
          <a:xfrm>
            <a:off x="7826760" y="987400"/>
            <a:ext cx="3600000" cy="1080000"/>
            <a:chOff x="7190153" y="1080000"/>
            <a:chExt cx="3600000" cy="1080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CC9E06A-7F06-A04E-BF7F-BB0097273E70}"/>
                </a:ext>
              </a:extLst>
            </p:cNvPr>
            <p:cNvSpPr/>
            <p:nvPr/>
          </p:nvSpPr>
          <p:spPr>
            <a:xfrm>
              <a:off x="7190153" y="1080000"/>
              <a:ext cx="3600000" cy="10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24B0BE6-E371-CD41-9DB4-38AF02D66BA5}"/>
                </a:ext>
              </a:extLst>
            </p:cNvPr>
            <p:cNvCxnSpPr/>
            <p:nvPr/>
          </p:nvCxnSpPr>
          <p:spPr>
            <a:xfrm>
              <a:off x="7190153" y="1226917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C027AFB-062F-7E4B-B5C7-3F44C01CDD45}"/>
                </a:ext>
              </a:extLst>
            </p:cNvPr>
            <p:cNvCxnSpPr/>
            <p:nvPr/>
          </p:nvCxnSpPr>
          <p:spPr>
            <a:xfrm>
              <a:off x="7190153" y="138944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62AD582-AEEF-5B48-986F-7E939BF383D3}"/>
                </a:ext>
              </a:extLst>
            </p:cNvPr>
            <p:cNvCxnSpPr/>
            <p:nvPr/>
          </p:nvCxnSpPr>
          <p:spPr>
            <a:xfrm>
              <a:off x="7190153" y="1551973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EDBEDCD-DBAB-C244-8406-0B0D608DB953}"/>
                </a:ext>
              </a:extLst>
            </p:cNvPr>
            <p:cNvCxnSpPr/>
            <p:nvPr/>
          </p:nvCxnSpPr>
          <p:spPr>
            <a:xfrm>
              <a:off x="7190153" y="1714501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5700055-82FC-2040-8951-8477DA035BC8}"/>
                </a:ext>
              </a:extLst>
            </p:cNvPr>
            <p:cNvCxnSpPr/>
            <p:nvPr/>
          </p:nvCxnSpPr>
          <p:spPr>
            <a:xfrm>
              <a:off x="7190153" y="1877029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6092327-B898-B64A-905D-AF66195194CB}"/>
                </a:ext>
              </a:extLst>
            </p:cNvPr>
            <p:cNvCxnSpPr/>
            <p:nvPr/>
          </p:nvCxnSpPr>
          <p:spPr>
            <a:xfrm>
              <a:off x="7190153" y="201399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E31B563-BE27-0E44-862A-3B74DFD637C7}"/>
              </a:ext>
            </a:extLst>
          </p:cNvPr>
          <p:cNvGrpSpPr/>
          <p:nvPr/>
        </p:nvGrpSpPr>
        <p:grpSpPr>
          <a:xfrm>
            <a:off x="7826760" y="2141583"/>
            <a:ext cx="3600000" cy="1080000"/>
            <a:chOff x="7190153" y="1080000"/>
            <a:chExt cx="3600000" cy="1080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2FA37AE-6190-7345-82AF-84E1D63F959C}"/>
                </a:ext>
              </a:extLst>
            </p:cNvPr>
            <p:cNvSpPr/>
            <p:nvPr/>
          </p:nvSpPr>
          <p:spPr>
            <a:xfrm>
              <a:off x="7190153" y="1080000"/>
              <a:ext cx="3600000" cy="10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6640005-153D-6347-95BC-BC166F113C97}"/>
                </a:ext>
              </a:extLst>
            </p:cNvPr>
            <p:cNvCxnSpPr/>
            <p:nvPr/>
          </p:nvCxnSpPr>
          <p:spPr>
            <a:xfrm>
              <a:off x="7190153" y="1226917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24C1048-9CA0-084B-81E0-22581A817FA2}"/>
                </a:ext>
              </a:extLst>
            </p:cNvPr>
            <p:cNvCxnSpPr/>
            <p:nvPr/>
          </p:nvCxnSpPr>
          <p:spPr>
            <a:xfrm>
              <a:off x="7190153" y="138944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F3EE8B0-C124-C84F-8775-6F5BB7BA4665}"/>
                </a:ext>
              </a:extLst>
            </p:cNvPr>
            <p:cNvCxnSpPr/>
            <p:nvPr/>
          </p:nvCxnSpPr>
          <p:spPr>
            <a:xfrm>
              <a:off x="7190153" y="1551973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DB3B196-AB58-7E4F-9CA4-A309858A05F8}"/>
                </a:ext>
              </a:extLst>
            </p:cNvPr>
            <p:cNvCxnSpPr/>
            <p:nvPr/>
          </p:nvCxnSpPr>
          <p:spPr>
            <a:xfrm>
              <a:off x="7190153" y="1714501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8FC028F-07A2-DC4D-AD55-9216983E83FB}"/>
                </a:ext>
              </a:extLst>
            </p:cNvPr>
            <p:cNvCxnSpPr/>
            <p:nvPr/>
          </p:nvCxnSpPr>
          <p:spPr>
            <a:xfrm>
              <a:off x="7190153" y="1877029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B109E29-906A-F34B-AF61-C9A00FDC2EA0}"/>
                </a:ext>
              </a:extLst>
            </p:cNvPr>
            <p:cNvCxnSpPr/>
            <p:nvPr/>
          </p:nvCxnSpPr>
          <p:spPr>
            <a:xfrm>
              <a:off x="7190153" y="201399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8AB3C2-10C8-134D-A40A-A4F2C3151BF2}"/>
              </a:ext>
            </a:extLst>
          </p:cNvPr>
          <p:cNvGrpSpPr/>
          <p:nvPr/>
        </p:nvGrpSpPr>
        <p:grpSpPr>
          <a:xfrm>
            <a:off x="7826760" y="3272616"/>
            <a:ext cx="3600000" cy="1080000"/>
            <a:chOff x="7190153" y="1080000"/>
            <a:chExt cx="3600000" cy="1080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014BDEA-663F-C042-926C-ECF13DF7E18D}"/>
                </a:ext>
              </a:extLst>
            </p:cNvPr>
            <p:cNvSpPr/>
            <p:nvPr/>
          </p:nvSpPr>
          <p:spPr>
            <a:xfrm>
              <a:off x="7190153" y="1080000"/>
              <a:ext cx="3600000" cy="10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0FAA0CD-12CB-AA41-837B-F00B1F995273}"/>
                </a:ext>
              </a:extLst>
            </p:cNvPr>
            <p:cNvCxnSpPr/>
            <p:nvPr/>
          </p:nvCxnSpPr>
          <p:spPr>
            <a:xfrm>
              <a:off x="7190153" y="1226917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9E83C8B-D331-874F-AC10-95DE0D6BA53A}"/>
                </a:ext>
              </a:extLst>
            </p:cNvPr>
            <p:cNvCxnSpPr/>
            <p:nvPr/>
          </p:nvCxnSpPr>
          <p:spPr>
            <a:xfrm>
              <a:off x="7190153" y="138944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A15BA5B-17A2-2740-AEC1-C3AD537D3CC2}"/>
                </a:ext>
              </a:extLst>
            </p:cNvPr>
            <p:cNvCxnSpPr/>
            <p:nvPr/>
          </p:nvCxnSpPr>
          <p:spPr>
            <a:xfrm>
              <a:off x="7190153" y="1551973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AA3451E-84D6-314D-A349-B6B42AD78648}"/>
                </a:ext>
              </a:extLst>
            </p:cNvPr>
            <p:cNvCxnSpPr/>
            <p:nvPr/>
          </p:nvCxnSpPr>
          <p:spPr>
            <a:xfrm>
              <a:off x="7190153" y="1714501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A4FB49D-0AF8-814C-BC6D-BEB4EB0D02C2}"/>
                </a:ext>
              </a:extLst>
            </p:cNvPr>
            <p:cNvCxnSpPr/>
            <p:nvPr/>
          </p:nvCxnSpPr>
          <p:spPr>
            <a:xfrm>
              <a:off x="7190153" y="1877029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E54816-B0F3-EA4E-9451-792CE158F428}"/>
                </a:ext>
              </a:extLst>
            </p:cNvPr>
            <p:cNvCxnSpPr/>
            <p:nvPr/>
          </p:nvCxnSpPr>
          <p:spPr>
            <a:xfrm>
              <a:off x="7190153" y="201399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ED3E5AD-6F1E-3848-8AD9-FFD6892D26B5}"/>
              </a:ext>
            </a:extLst>
          </p:cNvPr>
          <p:cNvGrpSpPr/>
          <p:nvPr/>
        </p:nvGrpSpPr>
        <p:grpSpPr>
          <a:xfrm>
            <a:off x="7826760" y="4882055"/>
            <a:ext cx="3600000" cy="1080000"/>
            <a:chOff x="7190153" y="1080000"/>
            <a:chExt cx="3600000" cy="10800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10450E-EB72-B342-8FE3-53BECE0AD9E7}"/>
                </a:ext>
              </a:extLst>
            </p:cNvPr>
            <p:cNvSpPr/>
            <p:nvPr/>
          </p:nvSpPr>
          <p:spPr>
            <a:xfrm>
              <a:off x="7190153" y="1080000"/>
              <a:ext cx="3600000" cy="10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EBFC6FD-F067-DA4F-B923-51EF3E049D8D}"/>
                </a:ext>
              </a:extLst>
            </p:cNvPr>
            <p:cNvCxnSpPr/>
            <p:nvPr/>
          </p:nvCxnSpPr>
          <p:spPr>
            <a:xfrm>
              <a:off x="7190153" y="1226917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5FF5374-B60E-774C-AA26-861E831B93D1}"/>
                </a:ext>
              </a:extLst>
            </p:cNvPr>
            <p:cNvCxnSpPr/>
            <p:nvPr/>
          </p:nvCxnSpPr>
          <p:spPr>
            <a:xfrm>
              <a:off x="7190153" y="138944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B54AE8B-24A4-0C4D-B962-98F995EB88C0}"/>
                </a:ext>
              </a:extLst>
            </p:cNvPr>
            <p:cNvCxnSpPr/>
            <p:nvPr/>
          </p:nvCxnSpPr>
          <p:spPr>
            <a:xfrm>
              <a:off x="7190153" y="1551973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39398A0-EF0A-AE4E-9E75-9E6483B67E97}"/>
                </a:ext>
              </a:extLst>
            </p:cNvPr>
            <p:cNvCxnSpPr/>
            <p:nvPr/>
          </p:nvCxnSpPr>
          <p:spPr>
            <a:xfrm>
              <a:off x="7190153" y="1714501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0D31132-435F-E644-B182-5F026DA6EE85}"/>
                </a:ext>
              </a:extLst>
            </p:cNvPr>
            <p:cNvCxnSpPr/>
            <p:nvPr/>
          </p:nvCxnSpPr>
          <p:spPr>
            <a:xfrm>
              <a:off x="7190153" y="1877029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0F4D94E-1B84-0845-A7B8-97F09B459F8C}"/>
                </a:ext>
              </a:extLst>
            </p:cNvPr>
            <p:cNvCxnSpPr/>
            <p:nvPr/>
          </p:nvCxnSpPr>
          <p:spPr>
            <a:xfrm>
              <a:off x="7190153" y="2013995"/>
              <a:ext cx="360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CEC1731-0C3B-B24C-97AE-D83B1B146536}"/>
              </a:ext>
            </a:extLst>
          </p:cNvPr>
          <p:cNvSpPr txBox="1"/>
          <p:nvPr/>
        </p:nvSpPr>
        <p:spPr>
          <a:xfrm>
            <a:off x="6808188" y="945368"/>
            <a:ext cx="1018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0/N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A230F1A-186D-F341-A329-650225F7C0DB}"/>
              </a:ext>
            </a:extLst>
          </p:cNvPr>
          <p:cNvSpPr txBox="1"/>
          <p:nvPr/>
        </p:nvSpPr>
        <p:spPr>
          <a:xfrm>
            <a:off x="6808188" y="2164298"/>
            <a:ext cx="1018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1/N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36694F-E447-7940-B198-23CA437D0F1A}"/>
              </a:ext>
            </a:extLst>
          </p:cNvPr>
          <p:cNvSpPr txBox="1"/>
          <p:nvPr/>
        </p:nvSpPr>
        <p:spPr>
          <a:xfrm>
            <a:off x="6808188" y="3261849"/>
            <a:ext cx="1018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2/N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CEAD05-2E88-C243-90CC-DD43DFDEAF6C}"/>
              </a:ext>
            </a:extLst>
          </p:cNvPr>
          <p:cNvSpPr txBox="1"/>
          <p:nvPr/>
        </p:nvSpPr>
        <p:spPr>
          <a:xfrm>
            <a:off x="6808188" y="4875083"/>
            <a:ext cx="1018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N/N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70C2D1-3723-C746-9729-ACC62CDF2A43}"/>
              </a:ext>
            </a:extLst>
          </p:cNvPr>
          <p:cNvSpPr txBox="1"/>
          <p:nvPr/>
        </p:nvSpPr>
        <p:spPr>
          <a:xfrm>
            <a:off x="9372931" y="951033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accent1"/>
                </a:solidFill>
              </a:rPr>
              <a:t>Tuple - 1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D273ED-8716-3345-8E94-1BE33755DE3B}"/>
              </a:ext>
            </a:extLst>
          </p:cNvPr>
          <p:cNvSpPr txBox="1"/>
          <p:nvPr/>
        </p:nvSpPr>
        <p:spPr>
          <a:xfrm>
            <a:off x="9372931" y="1291566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1D6CD24-EBC4-0F48-84E2-80C6A0679B08}"/>
              </a:ext>
            </a:extLst>
          </p:cNvPr>
          <p:cNvSpPr txBox="1"/>
          <p:nvPr/>
        </p:nvSpPr>
        <p:spPr>
          <a:xfrm>
            <a:off x="9372931" y="1119979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318D62B-3AC1-7841-9B43-55B0FFFA7087}"/>
              </a:ext>
            </a:extLst>
          </p:cNvPr>
          <p:cNvSpPr txBox="1"/>
          <p:nvPr/>
        </p:nvSpPr>
        <p:spPr>
          <a:xfrm>
            <a:off x="9361808" y="2106727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E336C29-6241-B34E-A3BD-0D767F3489F9}"/>
              </a:ext>
            </a:extLst>
          </p:cNvPr>
          <p:cNvSpPr txBox="1"/>
          <p:nvPr/>
        </p:nvSpPr>
        <p:spPr>
          <a:xfrm>
            <a:off x="9361808" y="3038797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4631988-1C4E-BA46-BAA5-F80E437DFC43}"/>
              </a:ext>
            </a:extLst>
          </p:cNvPr>
          <p:cNvSpPr txBox="1"/>
          <p:nvPr/>
        </p:nvSpPr>
        <p:spPr>
          <a:xfrm>
            <a:off x="9361808" y="2447260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A7B4D75-DAEF-5945-8818-F6A6FDE5929A}"/>
              </a:ext>
            </a:extLst>
          </p:cNvPr>
          <p:cNvSpPr txBox="1"/>
          <p:nvPr/>
        </p:nvSpPr>
        <p:spPr>
          <a:xfrm>
            <a:off x="9361808" y="2275673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1B8D61B-BDA6-7548-B8E1-C15F000EC739}"/>
              </a:ext>
            </a:extLst>
          </p:cNvPr>
          <p:cNvSpPr txBox="1"/>
          <p:nvPr/>
        </p:nvSpPr>
        <p:spPr>
          <a:xfrm>
            <a:off x="9361808" y="3231478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24BEEEB-4E42-6D4B-8077-7DA679996399}"/>
              </a:ext>
            </a:extLst>
          </p:cNvPr>
          <p:cNvSpPr txBox="1"/>
          <p:nvPr/>
        </p:nvSpPr>
        <p:spPr>
          <a:xfrm>
            <a:off x="9361808" y="4163548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707BDAC-343B-9545-BA75-19B4AB60C19D}"/>
              </a:ext>
            </a:extLst>
          </p:cNvPr>
          <p:cNvSpPr txBox="1"/>
          <p:nvPr/>
        </p:nvSpPr>
        <p:spPr>
          <a:xfrm>
            <a:off x="9361808" y="3572011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BD17C52-A7EB-2743-8387-041FA77CDE1F}"/>
              </a:ext>
            </a:extLst>
          </p:cNvPr>
          <p:cNvSpPr txBox="1"/>
          <p:nvPr/>
        </p:nvSpPr>
        <p:spPr>
          <a:xfrm>
            <a:off x="9361808" y="3400424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accent1"/>
                </a:solidFill>
              </a:rPr>
              <a:t>Tuple - 2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7D06AA5-932F-504B-8289-583C3457D834}"/>
              </a:ext>
            </a:extLst>
          </p:cNvPr>
          <p:cNvSpPr txBox="1"/>
          <p:nvPr/>
        </p:nvSpPr>
        <p:spPr>
          <a:xfrm>
            <a:off x="9361808" y="4857172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6CEE41E-0C95-7945-97C5-1BC5A1690ED7}"/>
              </a:ext>
            </a:extLst>
          </p:cNvPr>
          <p:cNvSpPr txBox="1"/>
          <p:nvPr/>
        </p:nvSpPr>
        <p:spPr>
          <a:xfrm>
            <a:off x="9361808" y="5789242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743DB85-37BD-F14D-AC46-833E08E1C55D}"/>
              </a:ext>
            </a:extLst>
          </p:cNvPr>
          <p:cNvSpPr txBox="1"/>
          <p:nvPr/>
        </p:nvSpPr>
        <p:spPr>
          <a:xfrm>
            <a:off x="9361808" y="5197705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- 3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9893F6A-E054-404F-B89B-6BE9614C64B8}"/>
              </a:ext>
            </a:extLst>
          </p:cNvPr>
          <p:cNvSpPr txBox="1"/>
          <p:nvPr/>
        </p:nvSpPr>
        <p:spPr>
          <a:xfrm>
            <a:off x="9361808" y="5026118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32C020B-18D5-AF4A-B025-89D44BBB708E}"/>
              </a:ext>
            </a:extLst>
          </p:cNvPr>
          <p:cNvSpPr txBox="1"/>
          <p:nvPr/>
        </p:nvSpPr>
        <p:spPr>
          <a:xfrm>
            <a:off x="9372931" y="1883103"/>
            <a:ext cx="1018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Tuple - n</a:t>
            </a:r>
          </a:p>
        </p:txBody>
      </p:sp>
      <p:sp>
        <p:nvSpPr>
          <p:cNvPr id="67" name="Google Shape;141;p15">
            <a:extLst>
              <a:ext uri="{FF2B5EF4-FFF2-40B4-BE49-F238E27FC236}">
                <a16:creationId xmlns:a16="http://schemas.microsoft.com/office/drawing/2014/main" id="{285706E5-AF83-1F4B-8465-322B95C04DB9}"/>
              </a:ext>
            </a:extLst>
          </p:cNvPr>
          <p:cNvSpPr/>
          <p:nvPr/>
        </p:nvSpPr>
        <p:spPr>
          <a:xfrm>
            <a:off x="193849" y="932526"/>
            <a:ext cx="6376424" cy="95057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CREATE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TABLE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foo(id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INTEGER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name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TEXT,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</a:rPr>
              <a:t>…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INSERT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INTO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foo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VALUES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(1, 'Alex’, …);</a:t>
            </a:r>
          </a:p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INSERT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INTO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foo </a:t>
            </a:r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VALUES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(2, ‘Bob, …</a:t>
            </a:r>
          </a:p>
        </p:txBody>
      </p:sp>
      <p:sp>
        <p:nvSpPr>
          <p:cNvPr id="68" name="Google Shape;141;p15">
            <a:extLst>
              <a:ext uri="{FF2B5EF4-FFF2-40B4-BE49-F238E27FC236}">
                <a16:creationId xmlns:a16="http://schemas.microsoft.com/office/drawing/2014/main" id="{10E7FDB3-E64C-5042-B425-38EBA0506986}"/>
              </a:ext>
            </a:extLst>
          </p:cNvPr>
          <p:cNvSpPr/>
          <p:nvPr/>
        </p:nvSpPr>
        <p:spPr>
          <a:xfrm>
            <a:off x="180000" y="1956100"/>
            <a:ext cx="6390273" cy="17154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ctid, * 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foo;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ctid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 | id | name  …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-------+----+------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(0,1) |  1 | Alex  …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(0,2) |  2 | Bob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D44A5A-1A9C-974F-B5A2-8687E1FFA0A0}"/>
              </a:ext>
            </a:extLst>
          </p:cNvPr>
          <p:cNvSpPr txBox="1"/>
          <p:nvPr/>
        </p:nvSpPr>
        <p:spPr>
          <a:xfrm>
            <a:off x="11647990" y="987400"/>
            <a:ext cx="267438" cy="497058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H EAP</a:t>
            </a:r>
          </a:p>
        </p:txBody>
      </p:sp>
      <p:sp>
        <p:nvSpPr>
          <p:cNvPr id="64" name="Google Shape;141;p15">
            <a:extLst>
              <a:ext uri="{FF2B5EF4-FFF2-40B4-BE49-F238E27FC236}">
                <a16:creationId xmlns:a16="http://schemas.microsoft.com/office/drawing/2014/main" id="{3587B950-AB09-1241-A8EC-3D1EDD4631AD}"/>
              </a:ext>
            </a:extLst>
          </p:cNvPr>
          <p:cNvSpPr/>
          <p:nvPr/>
        </p:nvSpPr>
        <p:spPr>
          <a:xfrm>
            <a:off x="193849" y="4090796"/>
            <a:ext cx="6365301" cy="19842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ctid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 | name 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-------+------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(0,1) | 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Alex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(0,2) | Bob</a:t>
            </a:r>
          </a:p>
          <a:p>
            <a:endParaRPr lang="en-US" sz="18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1" name="Google Shape;109;p12">
            <a:extLst>
              <a:ext uri="{FF2B5EF4-FFF2-40B4-BE49-F238E27FC236}">
                <a16:creationId xmlns:a16="http://schemas.microsoft.com/office/drawing/2014/main" id="{AF88A4B0-17D0-734C-B518-8A2D7999FC6B}"/>
              </a:ext>
            </a:extLst>
          </p:cNvPr>
          <p:cNvSpPr txBox="1"/>
          <p:nvPr/>
        </p:nvSpPr>
        <p:spPr>
          <a:xfrm>
            <a:off x="172100" y="3710096"/>
            <a:ext cx="6105053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dirty="0">
                <a:cs typeface="Courier New" panose="02070309020205020404" pitchFamily="49" charset="0"/>
              </a:rPr>
              <a:t>Index have the key and the location of the tuple.</a:t>
            </a:r>
          </a:p>
        </p:txBody>
      </p:sp>
      <p:sp>
        <p:nvSpPr>
          <p:cNvPr id="69" name="Google Shape;149;p15">
            <a:extLst>
              <a:ext uri="{FF2B5EF4-FFF2-40B4-BE49-F238E27FC236}">
                <a16:creationId xmlns:a16="http://schemas.microsoft.com/office/drawing/2014/main" id="{65A3C10D-8819-DF42-A1D4-C2A4D0D758A8}"/>
              </a:ext>
            </a:extLst>
          </p:cNvPr>
          <p:cNvSpPr/>
          <p:nvPr/>
        </p:nvSpPr>
        <p:spPr>
          <a:xfrm>
            <a:off x="334865" y="2789274"/>
            <a:ext cx="3269571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70" name="Google Shape;149;p15">
            <a:extLst>
              <a:ext uri="{FF2B5EF4-FFF2-40B4-BE49-F238E27FC236}">
                <a16:creationId xmlns:a16="http://schemas.microsoft.com/office/drawing/2014/main" id="{15AFDCBA-9EA5-0847-9FFA-6E2DBE846FB1}"/>
              </a:ext>
            </a:extLst>
          </p:cNvPr>
          <p:cNvSpPr/>
          <p:nvPr/>
        </p:nvSpPr>
        <p:spPr>
          <a:xfrm>
            <a:off x="334866" y="4627154"/>
            <a:ext cx="1794380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66" name="Google Shape;149;p15">
            <a:extLst>
              <a:ext uri="{FF2B5EF4-FFF2-40B4-BE49-F238E27FC236}">
                <a16:creationId xmlns:a16="http://schemas.microsoft.com/office/drawing/2014/main" id="{5D3C4569-C35F-7647-B2D0-18713D32FF85}"/>
              </a:ext>
            </a:extLst>
          </p:cNvPr>
          <p:cNvSpPr/>
          <p:nvPr/>
        </p:nvSpPr>
        <p:spPr>
          <a:xfrm>
            <a:off x="5551701" y="964075"/>
            <a:ext cx="434430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FF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388817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6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61D394-74D0-4941-8588-C1D71DF88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749" y="977804"/>
            <a:ext cx="11397082" cy="1145602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Subscribe to our channel and Turn on the bell to receive all the notifications on future lessons.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Take the full course and pass the quiz in our Google class to get a certificate.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Just open Google Classroom and click "Join class", enter the code of the class "xk5k6fz".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D867EA-D6EF-074B-B25D-0A15A2885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97252"/>
            <a:ext cx="11846761" cy="473411"/>
          </a:xfrm>
        </p:spPr>
        <p:txBody>
          <a:bodyPr>
            <a:noAutofit/>
          </a:bodyPr>
          <a:lstStyle/>
          <a:p>
            <a:r>
              <a:rPr lang="en-GB" sz="3200" b="0" dirty="0"/>
              <a:t>Google Classroom: Quiz &amp; Certificate</a:t>
            </a:r>
            <a:endParaRPr lang="en-RU" sz="3200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88D9F4-6AC0-504B-9343-5C7EABAEDB82}"/>
              </a:ext>
            </a:extLst>
          </p:cNvPr>
          <p:cNvSpPr txBox="1"/>
          <p:nvPr/>
        </p:nvSpPr>
        <p:spPr>
          <a:xfrm>
            <a:off x="477418" y="2853079"/>
            <a:ext cx="4412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u="sng" dirty="0">
                <a:hlinkClick r:id="rId2"/>
              </a:rPr>
              <a:t>https://classroom.google.com/</a:t>
            </a:r>
            <a:endParaRPr lang="en-GB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31B869-5E67-BA47-8F81-44FCF23E9AB4}"/>
              </a:ext>
            </a:extLst>
          </p:cNvPr>
          <p:cNvSpPr txBox="1"/>
          <p:nvPr/>
        </p:nvSpPr>
        <p:spPr>
          <a:xfrm>
            <a:off x="477418" y="3569474"/>
            <a:ext cx="2922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Class code: xk5k6fz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9B55E9-37BA-7E4B-A6C6-96FEAB6A9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18" y="4271406"/>
            <a:ext cx="4678782" cy="18330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A0FE00-0192-3744-BE23-01D621383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575" y="2601737"/>
            <a:ext cx="5078007" cy="359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18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597" y="695437"/>
            <a:ext cx="3454650" cy="54671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508C"/>
                </a:solidFill>
              </a:rPr>
              <a:t>Who Am I? </a:t>
            </a:r>
            <a:r>
              <a:rPr lang="en-GB" dirty="0">
                <a:solidFill>
                  <a:srgbClr val="00508C"/>
                </a:solidFill>
              </a:rPr>
              <a:t>@ibrar_ahmad</a:t>
            </a:r>
            <a:br>
              <a:rPr lang="en-US" dirty="0">
                <a:solidFill>
                  <a:srgbClr val="00508C"/>
                </a:solidFill>
              </a:rPr>
            </a:br>
            <a:endParaRPr lang="en-US" dirty="0">
              <a:solidFill>
                <a:srgbClr val="00508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6960" y="686787"/>
            <a:ext cx="5532118" cy="5624002"/>
          </a:xfrm>
        </p:spPr>
        <p:txBody>
          <a:bodyPr>
            <a:noAutofit/>
          </a:bodyPr>
          <a:lstStyle/>
          <a:p>
            <a:pPr marL="285750" lvl="0" indent="-285750">
              <a:lnSpc>
                <a:spcPct val="150000"/>
              </a:lnSpc>
              <a:spcBef>
                <a:spcPts val="0"/>
              </a:spcBef>
              <a:buClr>
                <a:srgbClr val="373737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/>
              <a:t>PostgreSQL Books</a:t>
            </a:r>
          </a:p>
          <a:p>
            <a:pPr marL="971550" lvl="1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b="1" dirty="0"/>
              <a:t>PostgreSQL Developer's Guide</a:t>
            </a:r>
          </a:p>
          <a:p>
            <a:pPr marL="971550" lvl="1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b="1" dirty="0"/>
              <a:t>PostgreSQL 9.6 High Performance</a:t>
            </a: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Clr>
                <a:srgbClr val="373737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/>
              <a:t>PostgreSQL Contribution</a:t>
            </a:r>
          </a:p>
          <a:p>
            <a:pPr marL="971550" lvl="1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dirty="0"/>
              <a:t>pg_upgrade, </a:t>
            </a:r>
          </a:p>
          <a:p>
            <a:pPr marL="971550" lvl="1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dirty="0"/>
              <a:t>Index-only scans, </a:t>
            </a:r>
          </a:p>
          <a:p>
            <a:pPr marL="971550" lvl="1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dirty="0"/>
              <a:t>Foreign Data Wrappers</a:t>
            </a:r>
          </a:p>
          <a:p>
            <a:pPr marL="1428750" lvl="2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2000" dirty="0"/>
              <a:t>MySQL</a:t>
            </a:r>
          </a:p>
          <a:p>
            <a:pPr marL="1428750" lvl="2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2000" dirty="0"/>
              <a:t>MongoDB</a:t>
            </a:r>
          </a:p>
          <a:p>
            <a:pPr marL="1428750" lvl="2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2000" dirty="0"/>
              <a:t>Hadoop</a:t>
            </a:r>
          </a:p>
          <a:p>
            <a:pPr marL="1428750" lvl="2" indent="-28575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2000" dirty="0"/>
              <a:t>ClickHouse</a:t>
            </a: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Clr>
                <a:srgbClr val="373737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/>
              <a:t>PhD Scholar</a:t>
            </a:r>
          </a:p>
        </p:txBody>
      </p:sp>
    </p:spTree>
    <p:extLst>
      <p:ext uri="{BB962C8B-B14F-4D97-AF65-F5344CB8AC3E}">
        <p14:creationId xmlns:p14="http://schemas.microsoft.com/office/powerpoint/2010/main" val="13621885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3"/>
          <p:cNvSpPr txBox="1">
            <a:spLocks noGrp="1"/>
          </p:cNvSpPr>
          <p:nvPr>
            <p:ph type="title"/>
          </p:nvPr>
        </p:nvSpPr>
        <p:spPr>
          <a:xfrm>
            <a:off x="831850" y="971817"/>
            <a:ext cx="10515600" cy="2852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262F63"/>
              </a:buClr>
              <a:buSzPts val="4800"/>
            </a:pPr>
            <a:r>
              <a:rPr lang="en-US" sz="4800" b="0" dirty="0">
                <a:latin typeface="Arial"/>
                <a:ea typeface="Arial"/>
                <a:cs typeface="Arial"/>
                <a:sym typeface="Arial"/>
              </a:rPr>
              <a:t>Index Types(Hash)</a:t>
            </a:r>
            <a:endParaRPr sz="4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57352-4C6A-874F-8C11-009CEDC402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/>
                <a:ea typeface="Arial"/>
                <a:cs typeface="Arial"/>
                <a:sym typeface="Arial"/>
              </a:rPr>
              <a:t>Hash Index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151038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HASH Index</a:t>
            </a:r>
            <a:endParaRPr b="0" dirty="0"/>
          </a:p>
        </p:txBody>
      </p:sp>
      <p:sp>
        <p:nvSpPr>
          <p:cNvPr id="227" name="Google Shape;227;p22"/>
          <p:cNvSpPr txBox="1">
            <a:spLocks noGrp="1"/>
          </p:cNvSpPr>
          <p:nvPr>
            <p:ph type="body" idx="1"/>
          </p:nvPr>
        </p:nvSpPr>
        <p:spPr>
          <a:xfrm>
            <a:off x="180000" y="949087"/>
            <a:ext cx="11880000" cy="1350684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dirty="0">
                <a:latin typeface="Arial" panose="020B0604020202020204" pitchFamily="34" charset="0"/>
                <a:ea typeface="Exo 2"/>
                <a:cs typeface="Arial" panose="020B0604020202020204" pitchFamily="34" charset="0"/>
                <a:sym typeface="Exo 2"/>
              </a:rPr>
              <a:t>What is a </a:t>
            </a: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Hash </a:t>
            </a:r>
            <a:r>
              <a:rPr lang="en-US" sz="1800" b="0" dirty="0">
                <a:latin typeface="Arial" panose="020B0604020202020204" pitchFamily="34" charset="0"/>
                <a:ea typeface="Exo 2"/>
                <a:cs typeface="Arial" panose="020B0604020202020204" pitchFamily="34" charset="0"/>
                <a:sym typeface="Exo 2"/>
              </a:rPr>
              <a:t>index?</a:t>
            </a:r>
            <a:endParaRPr sz="18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Hash indexes only handles equality operators</a:t>
            </a:r>
            <a:endParaRPr sz="18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Hash function is used to locate the tuples</a:t>
            </a:r>
            <a:endParaRPr sz="1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3" name="Google Shape;223;p22"/>
          <p:cNvSpPr txBox="1">
            <a:spLocks noGrp="1"/>
          </p:cNvSpPr>
          <p:nvPr>
            <p:ph type="sldNum" idx="12"/>
          </p:nvPr>
        </p:nvSpPr>
        <p:spPr>
          <a:xfrm>
            <a:off x="11728028" y="6267750"/>
            <a:ext cx="2919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31</a:t>
            </a:fld>
            <a:endParaRPr/>
          </a:p>
        </p:txBody>
      </p:sp>
      <p:sp>
        <p:nvSpPr>
          <p:cNvPr id="224" name="Google Shape;224;p22"/>
          <p:cNvSpPr txBox="1"/>
          <p:nvPr/>
        </p:nvSpPr>
        <p:spPr>
          <a:xfrm>
            <a:off x="176052" y="2425331"/>
            <a:ext cx="11839895" cy="4421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CREATE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INDEX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idx</a:t>
            </a:r>
            <a:r>
              <a:rPr lang="en-US" sz="1600" b="1" i="1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_</a:t>
            </a:r>
            <a:r>
              <a:rPr lang="en-US" sz="1600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hash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ON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bar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USING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HASH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(</a:t>
            </a:r>
            <a:r>
              <a:rPr lang="en-US" sz="16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name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5" name="Google Shape;225;p22"/>
          <p:cNvSpPr txBox="1"/>
          <p:nvPr/>
        </p:nvSpPr>
        <p:spPr>
          <a:xfrm>
            <a:off x="6282390" y="941565"/>
            <a:ext cx="5763755" cy="193899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postgres=# \d bar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                  Table "</a:t>
            </a:r>
            <a:r>
              <a:rPr lang="en-US" sz="1200" b="1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public.bar</a:t>
            </a: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Column |       Type        | Collation | Nullable | Default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--------+-------------------+-----------+----------+---------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id     | integer           |           |          |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name   | character varying |           |          |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dt     | date              |           |          | 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Indexes: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   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</a:t>
            </a:r>
            <a:r>
              <a:rPr lang="en-US" sz="1200" b="1" i="0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idx_btree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 btree (name)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Courier New"/>
              <a:buNone/>
            </a:pPr>
            <a:r>
              <a:rPr lang="en-US" sz="12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   "</a:t>
            </a:r>
            <a:r>
              <a:rPr lang="en-US" sz="1200" b="1" i="0" u="none" strike="noStrike" cap="none" dirty="0" err="1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idx_hash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 btree (name)</a:t>
            </a:r>
            <a:endParaRPr sz="1200" b="1" i="0" u="none" strike="noStrike" cap="none" dirty="0">
              <a:solidFill>
                <a:srgbClr val="FF0000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226" name="Google Shape;226;p22"/>
          <p:cNvSpPr txBox="1"/>
          <p:nvPr/>
        </p:nvSpPr>
        <p:spPr>
          <a:xfrm>
            <a:off x="159950" y="3082725"/>
            <a:ext cx="11880000" cy="28659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EXPLAIN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ANALYZE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SELECT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*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FROM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bar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name = 'text%';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QUERY PLAN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Index Scan using </a:t>
            </a:r>
            <a:r>
              <a:rPr lang="en-US" sz="1600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idx_hash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on bar  (cost=0.43..8.45 rows=1 width=19) (actual time=0.023..0.023 rows=0 loops=1)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Index Cond: ((name)::text = 'text%'::text)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Planning Time: 0.080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ms</a:t>
            </a:r>
            <a:endParaRPr sz="1600" b="0" i="0" u="none" strike="noStrike" cap="none" dirty="0">
              <a:solidFill>
                <a:srgbClr val="373737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Execution Time: 0.041 </a:t>
            </a:r>
            <a:r>
              <a:rPr lang="en-US" sz="1600" b="0" i="0" u="none" strike="noStrike" cap="none" dirty="0" err="1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ms</a:t>
            </a:r>
            <a:endParaRPr sz="1600" b="0" i="0" u="none" strike="noStrike" cap="none" dirty="0">
              <a:solidFill>
                <a:srgbClr val="373737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(4 rows)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61D394-74D0-4941-8588-C1D71DF88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749" y="977804"/>
            <a:ext cx="11397082" cy="1145602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Subscribe to our channel and Turn on the bell to receive all the notifications on future lessons.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Take the full course and pass the quiz in our Google class to get a certificate.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Just open Google Classroom and click "Join class", enter the code of the class "xk5k6fz".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D867EA-D6EF-074B-B25D-0A15A2885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97252"/>
            <a:ext cx="11846761" cy="473411"/>
          </a:xfrm>
        </p:spPr>
        <p:txBody>
          <a:bodyPr>
            <a:noAutofit/>
          </a:bodyPr>
          <a:lstStyle/>
          <a:p>
            <a:r>
              <a:rPr lang="en-GB" sz="3200" b="0" dirty="0"/>
              <a:t>Google Classroom: Quiz &amp; Certificate</a:t>
            </a:r>
            <a:endParaRPr lang="en-RU" sz="3200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88D9F4-6AC0-504B-9343-5C7EABAEDB82}"/>
              </a:ext>
            </a:extLst>
          </p:cNvPr>
          <p:cNvSpPr txBox="1"/>
          <p:nvPr/>
        </p:nvSpPr>
        <p:spPr>
          <a:xfrm>
            <a:off x="477418" y="2853079"/>
            <a:ext cx="4412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u="sng" dirty="0">
                <a:hlinkClick r:id="rId2"/>
              </a:rPr>
              <a:t>https://classroom.google.com/</a:t>
            </a:r>
            <a:endParaRPr lang="en-GB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31B869-5E67-BA47-8F81-44FCF23E9AB4}"/>
              </a:ext>
            </a:extLst>
          </p:cNvPr>
          <p:cNvSpPr txBox="1"/>
          <p:nvPr/>
        </p:nvSpPr>
        <p:spPr>
          <a:xfrm>
            <a:off x="477418" y="3569474"/>
            <a:ext cx="2922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Class code: xk5k6fz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9B55E9-37BA-7E4B-A6C6-96FEAB6A9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18" y="4271406"/>
            <a:ext cx="4678782" cy="18330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A0FE00-0192-3744-BE23-01D621383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575" y="2601737"/>
            <a:ext cx="5078007" cy="359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40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3"/>
          <p:cNvSpPr txBox="1">
            <a:spLocks noGrp="1"/>
          </p:cNvSpPr>
          <p:nvPr>
            <p:ph type="title"/>
          </p:nvPr>
        </p:nvSpPr>
        <p:spPr>
          <a:xfrm>
            <a:off x="831850" y="971817"/>
            <a:ext cx="10515600" cy="2852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262F63"/>
              </a:buClr>
              <a:buSzPts val="4800"/>
            </a:pPr>
            <a:r>
              <a:rPr lang="en-US" sz="4800" b="0" i="0" u="none" strike="noStrike" cap="none" dirty="0">
                <a:latin typeface="Arial"/>
                <a:ea typeface="Arial"/>
                <a:cs typeface="Arial"/>
                <a:sym typeface="Arial"/>
              </a:rPr>
              <a:t>Index Types(BRIN)</a:t>
            </a:r>
            <a:endParaRPr sz="48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3"/>
          <p:cNvSpPr txBox="1">
            <a:spLocks noGrp="1"/>
          </p:cNvSpPr>
          <p:nvPr>
            <p:ph type="sldNum" sz="quarter" idx="4"/>
          </p:nvPr>
        </p:nvSpPr>
        <p:spPr>
          <a:xfrm>
            <a:off x="9347200" y="6172200"/>
            <a:ext cx="284480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57352-4C6A-874F-8C11-009CEDC402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K" dirty="0"/>
              <a:t>BRIN Index</a:t>
            </a:r>
          </a:p>
        </p:txBody>
      </p:sp>
    </p:spTree>
    <p:extLst>
      <p:ext uri="{BB962C8B-B14F-4D97-AF65-F5344CB8AC3E}">
        <p14:creationId xmlns:p14="http://schemas.microsoft.com/office/powerpoint/2010/main" val="2160669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>
            <a:spLocks noGrp="1"/>
          </p:cNvSpPr>
          <p:nvPr>
            <p:ph type="title"/>
          </p:nvPr>
        </p:nvSpPr>
        <p:spPr>
          <a:xfrm>
            <a:off x="180000" y="-3931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BRIN Index 1/3</a:t>
            </a:r>
            <a:endParaRPr b="0" dirty="0"/>
          </a:p>
        </p:txBody>
      </p:sp>
      <p:sp>
        <p:nvSpPr>
          <p:cNvPr id="233" name="Google Shape;233;p23"/>
          <p:cNvSpPr txBox="1">
            <a:spLocks noGrp="1"/>
          </p:cNvSpPr>
          <p:nvPr>
            <p:ph type="body" idx="1"/>
          </p:nvPr>
        </p:nvSpPr>
        <p:spPr>
          <a:xfrm>
            <a:off x="312000" y="1079999"/>
            <a:ext cx="11880000" cy="2461853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BRIN</a:t>
            </a:r>
            <a:r>
              <a:rPr lang="en-US" sz="20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is a “Block Range Index”</a:t>
            </a:r>
            <a:endParaRPr sz="20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20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Used when columns have some correlation with their physical location in the table</a:t>
            </a:r>
            <a:endParaRPr sz="20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20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Space optimized because BRIN index contains only three items </a:t>
            </a:r>
            <a:endParaRPr sz="20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6091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Page number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6091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Min value of column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6091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Max value of column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4" name="Google Shape;234;p23"/>
          <p:cNvSpPr txBox="1">
            <a:spLocks noGrp="1"/>
          </p:cNvSpPr>
          <p:nvPr>
            <p:ph type="sldNum" idx="12"/>
          </p:nvPr>
        </p:nvSpPr>
        <p:spPr>
          <a:xfrm>
            <a:off x="11747053" y="6267750"/>
            <a:ext cx="2730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34</a:t>
            </a:fld>
            <a:endParaRPr/>
          </a:p>
        </p:txBody>
      </p:sp>
      <p:sp>
        <p:nvSpPr>
          <p:cNvPr id="235" name="Google Shape;235;p23"/>
          <p:cNvSpPr/>
          <p:nvPr/>
        </p:nvSpPr>
        <p:spPr>
          <a:xfrm>
            <a:off x="6657446" y="1476719"/>
            <a:ext cx="1940453" cy="365882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41" name="Google Shape;241;p23"/>
          <p:cNvSpPr txBox="1"/>
          <p:nvPr/>
        </p:nvSpPr>
        <p:spPr>
          <a:xfrm>
            <a:off x="7231832" y="1164432"/>
            <a:ext cx="2732133" cy="365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Like date, date of city have logical group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  <a:sym typeface="Exo 2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200"/>
              <a:buFont typeface="Exo 2"/>
              <a:buNone/>
            </a:pPr>
            <a:endParaRPr sz="1200" b="1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 animBg="1"/>
      <p:bldP spid="24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>
            <a:spLocks noGrp="1"/>
          </p:cNvSpPr>
          <p:nvPr>
            <p:ph type="title"/>
          </p:nvPr>
        </p:nvSpPr>
        <p:spPr>
          <a:xfrm>
            <a:off x="156000" y="12892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BRIN Index 2/3</a:t>
            </a:r>
            <a:endParaRPr b="0" dirty="0"/>
          </a:p>
        </p:txBody>
      </p:sp>
      <p:sp>
        <p:nvSpPr>
          <p:cNvPr id="233" name="Google Shape;233;p23"/>
          <p:cNvSpPr txBox="1">
            <a:spLocks noGrp="1"/>
          </p:cNvSpPr>
          <p:nvPr>
            <p:ph type="body" idx="1"/>
          </p:nvPr>
        </p:nvSpPr>
        <p:spPr>
          <a:xfrm>
            <a:off x="179999" y="900000"/>
            <a:ext cx="5745985" cy="385784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</a:pPr>
            <a:r>
              <a:rPr lang="en-US" sz="2000" b="0" dirty="0"/>
              <a:t>Sequential Scan</a:t>
            </a:r>
            <a:endParaRPr sz="2000" b="0" dirty="0"/>
          </a:p>
        </p:txBody>
      </p:sp>
      <p:sp>
        <p:nvSpPr>
          <p:cNvPr id="234" name="Google Shape;234;p23"/>
          <p:cNvSpPr txBox="1">
            <a:spLocks noGrp="1"/>
          </p:cNvSpPr>
          <p:nvPr>
            <p:ph type="sldNum" idx="12"/>
          </p:nvPr>
        </p:nvSpPr>
        <p:spPr>
          <a:xfrm>
            <a:off x="11747053" y="6267750"/>
            <a:ext cx="2730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35</a:t>
            </a:fld>
            <a:endParaRPr/>
          </a:p>
        </p:txBody>
      </p:sp>
      <p:sp>
        <p:nvSpPr>
          <p:cNvPr id="236" name="Google Shape;236;p23"/>
          <p:cNvSpPr txBox="1"/>
          <p:nvPr/>
        </p:nvSpPr>
        <p:spPr>
          <a:xfrm>
            <a:off x="6096000" y="1285784"/>
            <a:ext cx="5875800" cy="478830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dirty="0">
                <a:solidFill>
                  <a:srgbClr val="0070C0"/>
                </a:solidFill>
              </a:rPr>
              <a:t>EXPLAIN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ANALYZE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bar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WHERE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dt &gt; '2022-09-28’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AND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dt &lt; '2022-10-28';</a:t>
            </a:r>
          </a:p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QUERY PLAN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------------------------------------------------------Bitmap Heap Scan on bar (cost=92.03..61271.08 rows=1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width=27) (actual time=1.720..4.186 rows=29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Recheck Cond: ((dt &gt; '2022-09-28 00:00:00’)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AND (dt &lt; '2022-10-28 00:00:00'))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Rows Removed by Index Recheck: 18716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Heap Blocks: lossy=128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-&gt;  Bitmap Index Scan on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idx_brin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(cost=0.00..92.03 rows=17406 width=0)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(actual time=1.456..1.456 rows=1280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Index Cond: ((dt &gt; '2022-09-28 00:00:00’)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AND (dt &lt; '2022-10-28 00:00:00'))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Planning Time: 0.130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Execution Time: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4.233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(8 rows)</a:t>
            </a:r>
          </a:p>
          <a:p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Google Shape;236;p23">
            <a:extLst>
              <a:ext uri="{FF2B5EF4-FFF2-40B4-BE49-F238E27FC236}">
                <a16:creationId xmlns:a16="http://schemas.microsoft.com/office/drawing/2014/main" id="{3C89328D-B945-3C4D-8BEF-E83B073302E4}"/>
              </a:ext>
            </a:extLst>
          </p:cNvPr>
          <p:cNvSpPr txBox="1"/>
          <p:nvPr/>
        </p:nvSpPr>
        <p:spPr>
          <a:xfrm>
            <a:off x="179998" y="1285784"/>
            <a:ext cx="5745985" cy="47883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dirty="0">
                <a:solidFill>
                  <a:srgbClr val="0070C0"/>
                </a:solidFill>
              </a:rPr>
              <a:t>EXPLAIN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ANALYZE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SELECT *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bar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WHERE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dt &gt; '2022-09-28’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solidFill>
                  <a:srgbClr val="0070C0"/>
                </a:solidFill>
              </a:rPr>
              <a:t>AND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dt &lt; '2022-10-28';</a:t>
            </a:r>
          </a:p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QUERY PLAN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 Scan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on bar (cost=0.00..2235285.00 rows=1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width=27)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(actual time=0.139..7397.090 rows=29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Filter: ((dt &gt; '2022-09-28 00:00:00)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AND (dt &lt; '2022-10-28 00:00:00))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Rows Removed by Filter: 99999971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Planning Time: 0.114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Execution Time: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7397.107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(5 rows)</a:t>
            </a:r>
          </a:p>
        </p:txBody>
      </p:sp>
      <p:sp>
        <p:nvSpPr>
          <p:cNvPr id="14" name="Google Shape;233;p23">
            <a:extLst>
              <a:ext uri="{FF2B5EF4-FFF2-40B4-BE49-F238E27FC236}">
                <a16:creationId xmlns:a16="http://schemas.microsoft.com/office/drawing/2014/main" id="{43FA0F3A-6A60-C745-93C0-1D6F98FDB7CF}"/>
              </a:ext>
            </a:extLst>
          </p:cNvPr>
          <p:cNvSpPr txBox="1">
            <a:spLocks/>
          </p:cNvSpPr>
          <p:nvPr/>
        </p:nvSpPr>
        <p:spPr>
          <a:xfrm>
            <a:off x="6120000" y="900000"/>
            <a:ext cx="5745985" cy="385784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-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SzPts val="2000"/>
            </a:pPr>
            <a:r>
              <a:rPr lang="en-US" sz="2000" dirty="0"/>
              <a:t>BRIN Index</a:t>
            </a:r>
          </a:p>
        </p:txBody>
      </p:sp>
    </p:spTree>
    <p:extLst>
      <p:ext uri="{BB962C8B-B14F-4D97-AF65-F5344CB8AC3E}">
        <p14:creationId xmlns:p14="http://schemas.microsoft.com/office/powerpoint/2010/main" val="927214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>
            <a:spLocks noGrp="1"/>
          </p:cNvSpPr>
          <p:nvPr>
            <p:ph type="title"/>
          </p:nvPr>
        </p:nvSpPr>
        <p:spPr>
          <a:xfrm>
            <a:off x="156000" y="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BRIN Index 3/3</a:t>
            </a:r>
            <a:endParaRPr b="0" dirty="0"/>
          </a:p>
        </p:txBody>
      </p:sp>
      <p:sp>
        <p:nvSpPr>
          <p:cNvPr id="234" name="Google Shape;234;p23"/>
          <p:cNvSpPr txBox="1">
            <a:spLocks noGrp="1"/>
          </p:cNvSpPr>
          <p:nvPr>
            <p:ph type="sldNum" idx="12"/>
          </p:nvPr>
        </p:nvSpPr>
        <p:spPr>
          <a:xfrm>
            <a:off x="11747053" y="6267750"/>
            <a:ext cx="2730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36</a:t>
            </a:fld>
            <a:endParaRPr/>
          </a:p>
        </p:txBody>
      </p:sp>
      <p:sp>
        <p:nvSpPr>
          <p:cNvPr id="236" name="Google Shape;236;p23"/>
          <p:cNvSpPr txBox="1"/>
          <p:nvPr/>
        </p:nvSpPr>
        <p:spPr>
          <a:xfrm>
            <a:off x="176099" y="1013082"/>
            <a:ext cx="6344622" cy="525466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171450" indent="-171450">
              <a:spcBef>
                <a:spcPts val="1000"/>
              </a:spcBef>
              <a:buClr>
                <a:srgbClr val="0070C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CREATE INDEX </a:t>
            </a:r>
            <a:r>
              <a:rPr lang="en-US" sz="1600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idx</a:t>
            </a:r>
            <a:r>
              <a:rPr lang="en-US" sz="1600" b="1" i="1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_</a:t>
            </a:r>
            <a:r>
              <a:rPr lang="en-US" sz="1600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btree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ON 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bar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USING 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BTREE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(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date</a:t>
            </a:r>
            <a:r>
              <a:rPr lang="en-US" sz="1600" b="0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);</a:t>
            </a:r>
          </a:p>
          <a:p>
            <a:pPr marL="171450" indent="-171450">
              <a:spcBef>
                <a:spcPts val="1000"/>
              </a:spcBef>
              <a:buClr>
                <a:srgbClr val="0070C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INDEX </a:t>
            </a:r>
            <a:r>
              <a:rPr lang="en-US" sz="16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idx</a:t>
            </a:r>
            <a:r>
              <a:rPr lang="en-US" sz="1600" b="1" i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16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hash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ON 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USING 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HASH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171450" indent="-171450">
              <a:spcBef>
                <a:spcPts val="1000"/>
              </a:spcBef>
              <a:buClr>
                <a:srgbClr val="0070C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INDEX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idx</a:t>
            </a:r>
            <a:r>
              <a:rPr lang="en-US" sz="1600" b="1" i="1" dirty="0" err="1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brin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ON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USING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BRIN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99ABE3D9-EAEB-B44F-A1BB-647C4FC3ED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1430935"/>
              </p:ext>
            </p:extLst>
          </p:nvPr>
        </p:nvGraphicFramePr>
        <p:xfrm>
          <a:off x="6655633" y="1013081"/>
          <a:ext cx="5091420" cy="5254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061973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61D394-74D0-4941-8588-C1D71DF88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418" y="1013399"/>
            <a:ext cx="11397082" cy="1145602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Send your comments and questions below this video</a:t>
            </a: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Take the full course and pass the quiz in our Google class to get a certificate.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Just open Google Classroom and click "Join class", enter the code of the class "xk5k6fz".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D867EA-D6EF-074B-B25D-0A15A2885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97252"/>
            <a:ext cx="11846761" cy="473411"/>
          </a:xfrm>
        </p:spPr>
        <p:txBody>
          <a:bodyPr>
            <a:noAutofit/>
          </a:bodyPr>
          <a:lstStyle/>
          <a:p>
            <a:r>
              <a:rPr lang="en-GB" sz="3200" b="0" dirty="0"/>
              <a:t>Google Classroom: Quiz &amp; Certificate</a:t>
            </a:r>
            <a:endParaRPr lang="en-RU" sz="3200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88D9F4-6AC0-504B-9343-5C7EABAEDB82}"/>
              </a:ext>
            </a:extLst>
          </p:cNvPr>
          <p:cNvSpPr txBox="1"/>
          <p:nvPr/>
        </p:nvSpPr>
        <p:spPr>
          <a:xfrm>
            <a:off x="637336" y="2601737"/>
            <a:ext cx="4412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u="sng" dirty="0">
                <a:hlinkClick r:id="rId2"/>
              </a:rPr>
              <a:t>https://classroom.google.com/</a:t>
            </a:r>
            <a:endParaRPr lang="en-GB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31B869-5E67-BA47-8F81-44FCF23E9AB4}"/>
              </a:ext>
            </a:extLst>
          </p:cNvPr>
          <p:cNvSpPr txBox="1"/>
          <p:nvPr/>
        </p:nvSpPr>
        <p:spPr>
          <a:xfrm>
            <a:off x="637336" y="3169804"/>
            <a:ext cx="2922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Class code: xk5k6fz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9B55E9-37BA-7E4B-A6C6-96FEAB6A9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36" y="3871736"/>
            <a:ext cx="4678782" cy="18330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A0FE00-0192-3744-BE23-01D621383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6493" y="2601737"/>
            <a:ext cx="5078007" cy="359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8691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3"/>
          <p:cNvSpPr txBox="1">
            <a:spLocks noGrp="1"/>
          </p:cNvSpPr>
          <p:nvPr>
            <p:ph type="title"/>
          </p:nvPr>
        </p:nvSpPr>
        <p:spPr>
          <a:xfrm>
            <a:off x="831850" y="971817"/>
            <a:ext cx="10515600" cy="2852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262F63"/>
              </a:buClr>
              <a:buSzPts val="4800"/>
            </a:pPr>
            <a:r>
              <a:rPr lang="en-US" sz="4800" b="0" dirty="0"/>
              <a:t>Index Types(GIN, GIST)</a:t>
            </a:r>
            <a:endParaRPr sz="48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85742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"/>
          <p:cNvSpPr txBox="1">
            <a:spLocks noGrp="1"/>
          </p:cNvSpPr>
          <p:nvPr>
            <p:ph type="title"/>
          </p:nvPr>
        </p:nvSpPr>
        <p:spPr>
          <a:xfrm>
            <a:off x="156000" y="43212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GIN Index 1/2</a:t>
            </a:r>
            <a:endParaRPr b="0" dirty="0"/>
          </a:p>
        </p:txBody>
      </p:sp>
      <p:sp>
        <p:nvSpPr>
          <p:cNvPr id="248" name="Google Shape;248;p24"/>
          <p:cNvSpPr txBox="1">
            <a:spLocks noGrp="1"/>
          </p:cNvSpPr>
          <p:nvPr>
            <p:ph type="body" idx="1"/>
          </p:nvPr>
        </p:nvSpPr>
        <p:spPr>
          <a:xfrm>
            <a:off x="180000" y="900000"/>
            <a:ext cx="11880000" cy="1152607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Generalized Inverted Index</a:t>
            </a:r>
            <a:endParaRPr sz="1800" b="0" dirty="0"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GIN is to handle where we need to index composite values</a:t>
            </a:r>
            <a:endParaRPr sz="1800" b="0" dirty="0"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dirty="0">
                <a:latin typeface="Arial"/>
                <a:ea typeface="Arial"/>
                <a:cs typeface="Arial"/>
                <a:sym typeface="Arial"/>
              </a:rPr>
              <a:t>Slow while creating the index because it needs to scan the document up front</a:t>
            </a:r>
            <a:endParaRPr sz="1800" b="0" dirty="0"/>
          </a:p>
          <a:p>
            <a:pPr marL="28575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endParaRPr sz="1800" b="0" dirty="0">
              <a:latin typeface="Arial"/>
              <a:ea typeface="Arial"/>
              <a:cs typeface="Arial"/>
              <a:sym typeface="Arial"/>
            </a:endParaRPr>
          </a:p>
          <a:p>
            <a:pPr marL="28575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endParaRPr sz="1800" b="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4"/>
          <p:cNvSpPr txBox="1">
            <a:spLocks noGrp="1"/>
          </p:cNvSpPr>
          <p:nvPr>
            <p:ph type="sldNum" idx="12"/>
          </p:nvPr>
        </p:nvSpPr>
        <p:spPr>
          <a:xfrm>
            <a:off x="11699504" y="6115350"/>
            <a:ext cx="3204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39</a:t>
            </a:fld>
            <a:endParaRPr/>
          </a:p>
        </p:txBody>
      </p:sp>
      <p:sp>
        <p:nvSpPr>
          <p:cNvPr id="8" name="Google Shape;251;p24">
            <a:extLst>
              <a:ext uri="{FF2B5EF4-FFF2-40B4-BE49-F238E27FC236}">
                <a16:creationId xmlns:a16="http://schemas.microsoft.com/office/drawing/2014/main" id="{6A6944AA-3DAE-914E-8BB6-DADABB9754A3}"/>
              </a:ext>
            </a:extLst>
          </p:cNvPr>
          <p:cNvSpPr txBox="1"/>
          <p:nvPr/>
        </p:nvSpPr>
        <p:spPr>
          <a:xfrm>
            <a:off x="220200" y="2189395"/>
            <a:ext cx="11839800" cy="134933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\d bar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      Table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public.bar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Column |  Type   | Collation | Nullable | Default 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--------+---------+-----------+----------+---------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id     | integer |           |          | 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name   | 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  |           |          | 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dt     | date    |           |          |</a:t>
            </a:r>
          </a:p>
        </p:txBody>
      </p:sp>
      <p:sp>
        <p:nvSpPr>
          <p:cNvPr id="10" name="Google Shape;251;p24">
            <a:extLst>
              <a:ext uri="{FF2B5EF4-FFF2-40B4-BE49-F238E27FC236}">
                <a16:creationId xmlns:a16="http://schemas.microsoft.com/office/drawing/2014/main" id="{53881BAF-C931-D649-A909-8BB7788C01A1}"/>
              </a:ext>
            </a:extLst>
          </p:cNvPr>
          <p:cNvSpPr txBox="1"/>
          <p:nvPr/>
        </p:nvSpPr>
        <p:spPr>
          <a:xfrm>
            <a:off x="220200" y="3675516"/>
            <a:ext cx="11839800" cy="18811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dirty="0">
                <a:solidFill>
                  <a:srgbClr val="0070C0"/>
                </a:solidFill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DISTINCT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name, dt </a:t>
            </a:r>
            <a:r>
              <a:rPr lang="en-US" dirty="0">
                <a:solidFill>
                  <a:srgbClr val="0070C0"/>
                </a:solidFill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bar </a:t>
            </a:r>
            <a:r>
              <a:rPr lang="en-US" dirty="0">
                <a:solidFill>
                  <a:srgbClr val="0070C0"/>
                </a:solidFill>
              </a:rPr>
              <a:t>LIMIT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5;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                          name                                    |     dt    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---------------------------------------------------------------------------+------------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{"name": "Alex", "phone": ["333-333-333", "222-222-222", "111-111-111"]}  | 2019-05-13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{"name": "Bob", "phone": ["333-333-444", "222-222-444", "111-111-444"]}   | 2019-05-14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{"name": "John", "phone": ["333-3333", "777-7777", "555-5555"]}           | 2019-05-15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{"name": "David", "phone": ["333-333-555", "222-222-555", "111-111-555"]} | 2019-05-16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(4 rows)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latin typeface="+mj-lt"/>
              </a:rPr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061329353"/>
              </p:ext>
            </p:extLst>
          </p:nvPr>
        </p:nvGraphicFramePr>
        <p:xfrm>
          <a:off x="3759896" y="885459"/>
          <a:ext cx="7728267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87409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"/>
          <p:cNvSpPr txBox="1">
            <a:spLocks noGrp="1"/>
          </p:cNvSpPr>
          <p:nvPr>
            <p:ph type="title"/>
          </p:nvPr>
        </p:nvSpPr>
        <p:spPr>
          <a:xfrm>
            <a:off x="132000" y="22726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2600"/>
              <a:buFont typeface="Arial"/>
              <a:buNone/>
            </a:pPr>
            <a:r>
              <a:rPr lang="en-US" b="0" dirty="0"/>
              <a:t>GIN</a:t>
            </a:r>
            <a:r>
              <a:rPr lang="en-US" dirty="0"/>
              <a:t> </a:t>
            </a:r>
            <a:r>
              <a:rPr lang="en-US" b="0" dirty="0"/>
              <a:t>Index</a:t>
            </a:r>
            <a:r>
              <a:rPr lang="en-US" dirty="0"/>
              <a:t> </a:t>
            </a:r>
            <a:r>
              <a:rPr lang="en-US" b="0" dirty="0"/>
              <a:t>2/2</a:t>
            </a:r>
            <a:endParaRPr b="0" dirty="0"/>
          </a:p>
        </p:txBody>
      </p:sp>
      <p:sp>
        <p:nvSpPr>
          <p:cNvPr id="248" name="Google Shape;248;p24"/>
          <p:cNvSpPr txBox="1">
            <a:spLocks noGrp="1"/>
          </p:cNvSpPr>
          <p:nvPr>
            <p:ph type="body" idx="1"/>
          </p:nvPr>
        </p:nvSpPr>
        <p:spPr>
          <a:xfrm>
            <a:off x="180000" y="900000"/>
            <a:ext cx="11880000" cy="1152607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Generalized Inverted Index</a:t>
            </a:r>
            <a:endParaRPr sz="18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GIN is to handle where we need to index composite values</a:t>
            </a:r>
            <a:endParaRPr sz="18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Slow while creating index because it needs to scan the document up front</a:t>
            </a:r>
            <a:endParaRPr sz="18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endParaRPr sz="1800" b="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28575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None/>
            </a:pPr>
            <a:endParaRPr sz="1800" b="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49" name="Google Shape;249;p24"/>
          <p:cNvSpPr txBox="1">
            <a:spLocks noGrp="1"/>
          </p:cNvSpPr>
          <p:nvPr>
            <p:ph type="sldNum" idx="12"/>
          </p:nvPr>
        </p:nvSpPr>
        <p:spPr>
          <a:xfrm>
            <a:off x="11699504" y="6115350"/>
            <a:ext cx="3204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40</a:t>
            </a:fld>
            <a:endParaRPr/>
          </a:p>
        </p:txBody>
      </p:sp>
      <p:sp>
        <p:nvSpPr>
          <p:cNvPr id="250" name="Google Shape;250;p24"/>
          <p:cNvSpPr txBox="1"/>
          <p:nvPr/>
        </p:nvSpPr>
        <p:spPr>
          <a:xfrm>
            <a:off x="180000" y="2551274"/>
            <a:ext cx="5832000" cy="35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EXPLAIN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bar </a:t>
            </a:r>
          </a:p>
          <a:p>
            <a:pPr algn="ctr"/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 @&gt; '{"name": "Alex"}’; </a:t>
            </a:r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QUERY PLAN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 Scan on bar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(cost=0.00..108309.34 rows=3499 width=96) (actual time=396.019..1050.143 rows=1000000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Filter: (name @&gt; '{"name": "Alex"}'::jsonb)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Rows Removed by Filter: 3000000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Planning Time: 0.107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Execution Time: 1079.861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1" name="Google Shape;251;p24"/>
          <p:cNvSpPr txBox="1"/>
          <p:nvPr/>
        </p:nvSpPr>
        <p:spPr>
          <a:xfrm>
            <a:off x="180000" y="2016114"/>
            <a:ext cx="11839800" cy="442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None/>
            </a:pPr>
            <a:r>
              <a:rPr lang="en-US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CREATE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INDEX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1" i="0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idx</a:t>
            </a:r>
            <a:r>
              <a:rPr lang="en-US" b="1" i="1" u="none" strike="noStrike" cap="none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_</a:t>
            </a:r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gin</a:t>
            </a:r>
            <a:r>
              <a:rPr lang="en-US" b="0" i="0" u="none" strike="noStrike" cap="none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ON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bar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USING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r>
              <a:rPr lang="en-US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GIN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(</a:t>
            </a:r>
            <a:r>
              <a:rPr lang="en-US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name</a:t>
            </a:r>
            <a:r>
              <a:rPr lang="en-US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);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2" name="Google Shape;252;p24"/>
          <p:cNvSpPr txBox="1"/>
          <p:nvPr/>
        </p:nvSpPr>
        <p:spPr>
          <a:xfrm>
            <a:off x="6180000" y="2551274"/>
            <a:ext cx="5832000" cy="35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EXPLAIN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FROM bar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 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 @&gt; '{"name": "Alex"}';</a:t>
            </a:r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QUERY PLAN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-----------------------------------------------------Bitmap Heap Scan on bar  (cost=679.00..13395.57 rows=4000 width=96) (actual time=91.110..445.112 rows=1000000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Recheck Cond: (name @&gt; '{"name": "Alex"}'::jsonb)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Heap Blocks: exact=16394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-&gt;  Bitmap Index Scan on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idx_gin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(cost=0.00..678.00 rows=4000 width=0) (actual time=89.033..89.033 rows=1000000 loops=1)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Index Cond: (name @&gt; '{"name": "Alex"}'::jsonb)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Planning Time: 0.168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Execution Time: 475.447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688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"/>
          <p:cNvSpPr txBox="1">
            <a:spLocks noGrp="1"/>
          </p:cNvSpPr>
          <p:nvPr>
            <p:ph type="title"/>
          </p:nvPr>
        </p:nvSpPr>
        <p:spPr>
          <a:xfrm>
            <a:off x="132000" y="3150"/>
            <a:ext cx="11613608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GiST Index</a:t>
            </a:r>
            <a:endParaRPr b="0" dirty="0"/>
          </a:p>
        </p:txBody>
      </p:sp>
      <p:sp>
        <p:nvSpPr>
          <p:cNvPr id="258" name="Google Shape;258;p25"/>
          <p:cNvSpPr txBox="1">
            <a:spLocks noGrp="1"/>
          </p:cNvSpPr>
          <p:nvPr>
            <p:ph type="body" idx="1"/>
          </p:nvPr>
        </p:nvSpPr>
        <p:spPr>
          <a:xfrm>
            <a:off x="132000" y="899999"/>
            <a:ext cx="11887699" cy="5288149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Generalized Search Tree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It is Tree-structured access method</a:t>
            </a: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It is an indexing framework used for indexing of complex data types.</a:t>
            </a:r>
          </a:p>
          <a:p>
            <a:pPr marL="571500" lvl="1" indent="-3429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2400" dirty="0"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Used to find the point within box</a:t>
            </a:r>
          </a:p>
          <a:p>
            <a:pPr marL="571500" lvl="1" indent="-342900">
              <a:lnSpc>
                <a:spcPct val="150000"/>
              </a:lnSpc>
              <a:buSzPts val="2000"/>
              <a:buFont typeface="Arial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Used for full text search</a:t>
            </a:r>
          </a:p>
          <a:p>
            <a:pPr marL="571500" lvl="1" indent="-342900">
              <a:lnSpc>
                <a:spcPct val="150000"/>
              </a:lnSpc>
              <a:buSzPts val="2000"/>
              <a:buFont typeface="Arial"/>
              <a:buChar char="•"/>
            </a:pPr>
            <a:r>
              <a:rPr lang="en-US" sz="2400" dirty="0"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Intarray </a:t>
            </a:r>
          </a:p>
        </p:txBody>
      </p:sp>
      <p:sp>
        <p:nvSpPr>
          <p:cNvPr id="259" name="Google Shape;259;p25"/>
          <p:cNvSpPr txBox="1">
            <a:spLocks noGrp="1"/>
          </p:cNvSpPr>
          <p:nvPr>
            <p:ph type="sldNum" idx="12"/>
          </p:nvPr>
        </p:nvSpPr>
        <p:spPr>
          <a:xfrm>
            <a:off x="11623399" y="6267750"/>
            <a:ext cx="3963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41</a:t>
            </a:fld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61D394-74D0-4941-8588-C1D71DF88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749" y="977804"/>
            <a:ext cx="11397082" cy="1145602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Subscribe to our channel and Turn on the bell to receive all the notifications on future lessons.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Take the full course and pass the quiz in our Google class to get a certificate.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Just open Google Classroom and click "Join class", enter the code of the class "xk5k6fz".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D867EA-D6EF-074B-B25D-0A15A2885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97252"/>
            <a:ext cx="11846761" cy="473411"/>
          </a:xfrm>
        </p:spPr>
        <p:txBody>
          <a:bodyPr>
            <a:noAutofit/>
          </a:bodyPr>
          <a:lstStyle/>
          <a:p>
            <a:r>
              <a:rPr lang="en-GB" sz="3200" b="0" dirty="0"/>
              <a:t>Google Classroom: Quiz &amp; Certificate</a:t>
            </a:r>
            <a:endParaRPr lang="en-RU" sz="3200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88D9F4-6AC0-504B-9343-5C7EABAEDB82}"/>
              </a:ext>
            </a:extLst>
          </p:cNvPr>
          <p:cNvSpPr txBox="1"/>
          <p:nvPr/>
        </p:nvSpPr>
        <p:spPr>
          <a:xfrm>
            <a:off x="477418" y="2853079"/>
            <a:ext cx="4412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u="sng" dirty="0">
                <a:hlinkClick r:id="rId2"/>
              </a:rPr>
              <a:t>https://classroom.google.com/</a:t>
            </a:r>
            <a:endParaRPr lang="en-GB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31B869-5E67-BA47-8F81-44FCF23E9AB4}"/>
              </a:ext>
            </a:extLst>
          </p:cNvPr>
          <p:cNvSpPr txBox="1"/>
          <p:nvPr/>
        </p:nvSpPr>
        <p:spPr>
          <a:xfrm>
            <a:off x="477418" y="3569474"/>
            <a:ext cx="2922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Class code: xk5k6fz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9B55E9-37BA-7E4B-A6C6-96FEAB6A9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18" y="4271406"/>
            <a:ext cx="4678782" cy="18330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A0FE00-0192-3744-BE23-01D621383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575" y="2601737"/>
            <a:ext cx="5078007" cy="359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3749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3"/>
          <p:cNvSpPr txBox="1">
            <a:spLocks noGrp="1"/>
          </p:cNvSpPr>
          <p:nvPr>
            <p:ph type="title"/>
          </p:nvPr>
        </p:nvSpPr>
        <p:spPr>
          <a:xfrm>
            <a:off x="831850" y="971817"/>
            <a:ext cx="10515600" cy="2852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4800"/>
              <a:buFont typeface="Arial"/>
              <a:buNone/>
            </a:pPr>
            <a:r>
              <a:rPr lang="en-US" sz="4800" b="1" i="0" u="none" strike="noStrike" cap="none" dirty="0">
                <a:latin typeface="Arial"/>
                <a:ea typeface="Arial"/>
                <a:cs typeface="Arial"/>
                <a:sym typeface="Arial"/>
              </a:rPr>
              <a:t>Index Selection</a:t>
            </a:r>
            <a:endParaRPr sz="48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3"/>
          <p:cNvSpPr txBox="1">
            <a:spLocks noGrp="1"/>
          </p:cNvSpPr>
          <p:nvPr>
            <p:ph type="sldNum" sz="quarter" idx="4"/>
          </p:nvPr>
        </p:nvSpPr>
        <p:spPr>
          <a:xfrm>
            <a:off x="9347200" y="6172200"/>
            <a:ext cx="284480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10089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"/>
          <p:cNvSpPr txBox="1">
            <a:spLocks noGrp="1"/>
          </p:cNvSpPr>
          <p:nvPr>
            <p:ph type="title"/>
          </p:nvPr>
        </p:nvSpPr>
        <p:spPr>
          <a:xfrm>
            <a:off x="139978" y="315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Where and What?</a:t>
            </a:r>
            <a:endParaRPr b="0" dirty="0"/>
          </a:p>
        </p:txBody>
      </p:sp>
      <p:sp>
        <p:nvSpPr>
          <p:cNvPr id="265" name="Google Shape;265;p26"/>
          <p:cNvSpPr txBox="1">
            <a:spLocks noGrp="1"/>
          </p:cNvSpPr>
          <p:nvPr>
            <p:ph type="body" idx="1"/>
          </p:nvPr>
        </p:nvSpPr>
        <p:spPr>
          <a:xfrm>
            <a:off x="180000" y="900000"/>
            <a:ext cx="11880000" cy="5148000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B-Tree: Use this index for most of the queries and different data types</a:t>
            </a:r>
            <a:endParaRPr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Hash:  Used for equality operators</a:t>
            </a:r>
            <a:endParaRPr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BRIN:  For really large sequentially lineup datasets</a:t>
            </a:r>
            <a:endParaRPr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GIN:  Used for documents and arrays</a:t>
            </a:r>
            <a:endParaRPr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GiST: Used for full text search</a:t>
            </a:r>
            <a:endParaRPr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61D394-74D0-4941-8588-C1D71DF88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418" y="1013399"/>
            <a:ext cx="11397082" cy="1145602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Send your comments and questions below this video</a:t>
            </a: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Take the full course and pass the quiz in our Google class to get a certificate.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Just open Google Classroom and click "Join class", enter the code of the class "xk5k6fz".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D867EA-D6EF-074B-B25D-0A15A2885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97252"/>
            <a:ext cx="11846761" cy="473411"/>
          </a:xfrm>
        </p:spPr>
        <p:txBody>
          <a:bodyPr>
            <a:noAutofit/>
          </a:bodyPr>
          <a:lstStyle/>
          <a:p>
            <a:r>
              <a:rPr lang="en-GB" sz="3200" b="0" dirty="0"/>
              <a:t>Google Classroom: Quiz &amp; Certificate</a:t>
            </a:r>
            <a:endParaRPr lang="en-RU" sz="3200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88D9F4-6AC0-504B-9343-5C7EABAEDB82}"/>
              </a:ext>
            </a:extLst>
          </p:cNvPr>
          <p:cNvSpPr txBox="1"/>
          <p:nvPr/>
        </p:nvSpPr>
        <p:spPr>
          <a:xfrm>
            <a:off x="637336" y="2601737"/>
            <a:ext cx="4412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u="sng" dirty="0">
                <a:hlinkClick r:id="rId2"/>
              </a:rPr>
              <a:t>https://classroom.google.com/</a:t>
            </a:r>
            <a:endParaRPr lang="en-GB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31B869-5E67-BA47-8F81-44FCF23E9AB4}"/>
              </a:ext>
            </a:extLst>
          </p:cNvPr>
          <p:cNvSpPr txBox="1"/>
          <p:nvPr/>
        </p:nvSpPr>
        <p:spPr>
          <a:xfrm>
            <a:off x="637336" y="3169804"/>
            <a:ext cx="2922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Class code: xk5k6fz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9B55E9-37BA-7E4B-A6C6-96FEAB6A9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36" y="3871736"/>
            <a:ext cx="4678782" cy="18330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A0FE00-0192-3744-BE23-01D621383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6493" y="2601737"/>
            <a:ext cx="5078007" cy="359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9741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3"/>
          <p:cNvSpPr txBox="1">
            <a:spLocks noGrp="1"/>
          </p:cNvSpPr>
          <p:nvPr>
            <p:ph type="title"/>
          </p:nvPr>
        </p:nvSpPr>
        <p:spPr>
          <a:xfrm>
            <a:off x="831850" y="971817"/>
            <a:ext cx="10515600" cy="2852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4800"/>
              <a:buFont typeface="Arial"/>
              <a:buNone/>
            </a:pPr>
            <a:r>
              <a:rPr lang="en-US" sz="4800" b="1" i="0" u="none" strike="noStrike" cap="none" dirty="0">
                <a:latin typeface="Arial"/>
                <a:ea typeface="Arial"/>
                <a:cs typeface="Arial"/>
                <a:sym typeface="Arial"/>
              </a:rPr>
              <a:t>Index Only Scans</a:t>
            </a:r>
            <a:endParaRPr sz="48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3"/>
          <p:cNvSpPr txBox="1">
            <a:spLocks noGrp="1"/>
          </p:cNvSpPr>
          <p:nvPr>
            <p:ph type="sldNum" sz="quarter" idx="4"/>
          </p:nvPr>
        </p:nvSpPr>
        <p:spPr>
          <a:xfrm>
            <a:off x="9347200" y="6172200"/>
            <a:ext cx="284480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38386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7"/>
          <p:cNvSpPr txBox="1">
            <a:spLocks noGrp="1"/>
          </p:cNvSpPr>
          <p:nvPr>
            <p:ph type="title"/>
          </p:nvPr>
        </p:nvSpPr>
        <p:spPr>
          <a:xfrm>
            <a:off x="140029" y="315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Index Only Scans</a:t>
            </a:r>
            <a:endParaRPr b="0" dirty="0"/>
          </a:p>
        </p:txBody>
      </p:sp>
      <p:sp>
        <p:nvSpPr>
          <p:cNvPr id="272" name="Google Shape;272;p27"/>
          <p:cNvSpPr txBox="1">
            <a:spLocks noGrp="1"/>
          </p:cNvSpPr>
          <p:nvPr>
            <p:ph type="body" idx="1"/>
          </p:nvPr>
        </p:nvSpPr>
        <p:spPr>
          <a:xfrm>
            <a:off x="180000" y="900001"/>
            <a:ext cx="11880000" cy="5141984"/>
          </a:xfrm>
          <a:prstGeom prst="rect">
            <a:avLst/>
          </a:prstGeom>
          <a:noFill/>
          <a:ln>
            <a:noFill/>
          </a:ln>
          <a:effectLst>
            <a:outerShdw dist="12700" dir="16200000" rotWithShape="0">
              <a:srgbClr val="000000">
                <a:alpha val="18823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Index is stored separately from the table’s main storage (PostgreSQL Heap)</a:t>
            </a:r>
            <a:endParaRPr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2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Query needs to scan both the index and the heap</a:t>
            </a:r>
            <a:endParaRPr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2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Index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Only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Scans only used when all the columns in the query part of the index</a:t>
            </a:r>
            <a:endParaRPr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25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b="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 this case PostgreSQL fetches data from index only</a:t>
            </a:r>
            <a:endParaRPr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3" name="Google Shape;273;p27"/>
          <p:cNvSpPr txBox="1">
            <a:spLocks noGrp="1"/>
          </p:cNvSpPr>
          <p:nvPr>
            <p:ph type="sldNum" idx="12"/>
          </p:nvPr>
        </p:nvSpPr>
        <p:spPr>
          <a:xfrm>
            <a:off x="11718529" y="6267750"/>
            <a:ext cx="3015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47</a:t>
            </a:fld>
            <a:endParaRPr/>
          </a:p>
        </p:txBody>
      </p:sp>
      <p:sp>
        <p:nvSpPr>
          <p:cNvPr id="274" name="Google Shape;274;p27"/>
          <p:cNvSpPr/>
          <p:nvPr/>
        </p:nvSpPr>
        <p:spPr>
          <a:xfrm>
            <a:off x="8040547" y="1283140"/>
            <a:ext cx="2754453" cy="53296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75" name="Google Shape;275;p27"/>
          <p:cNvSpPr txBox="1"/>
          <p:nvPr/>
        </p:nvSpPr>
        <p:spPr>
          <a:xfrm>
            <a:off x="8046994" y="932161"/>
            <a:ext cx="2214606" cy="35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dirty="0">
                <a:solidFill>
                  <a:srgbClr val="FF0000"/>
                </a:solidFill>
              </a:rPr>
              <a:t>In PostgreSQL term</a:t>
            </a:r>
            <a:endParaRPr dirty="0">
              <a:solidFill>
                <a:srgbClr val="FF0000"/>
              </a:solidFill>
              <a:sym typeface="Exo 2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Exo 2"/>
              <a:buNone/>
            </a:pP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0" animBg="1"/>
      <p:bldP spid="27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xfrm>
            <a:off x="135946" y="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Index Only Scans</a:t>
            </a:r>
            <a:endParaRPr b="0" dirty="0"/>
          </a:p>
        </p:txBody>
      </p:sp>
      <p:sp>
        <p:nvSpPr>
          <p:cNvPr id="281" name="Google Shape;281;p28"/>
          <p:cNvSpPr txBox="1">
            <a:spLocks noGrp="1"/>
          </p:cNvSpPr>
          <p:nvPr>
            <p:ph type="sldNum" idx="12"/>
          </p:nvPr>
        </p:nvSpPr>
        <p:spPr>
          <a:xfrm>
            <a:off x="11737553" y="6267750"/>
            <a:ext cx="2823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48</a:t>
            </a:fld>
            <a:endParaRPr/>
          </a:p>
        </p:txBody>
      </p:sp>
      <p:sp>
        <p:nvSpPr>
          <p:cNvPr id="282" name="Google Shape;282;p28"/>
          <p:cNvSpPr txBox="1"/>
          <p:nvPr/>
        </p:nvSpPr>
        <p:spPr>
          <a:xfrm>
            <a:off x="180000" y="900000"/>
            <a:ext cx="11839895" cy="4421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CREATE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INDEX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idx_btree_ios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ON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bar (id, name);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3" name="Google Shape;283;p28"/>
          <p:cNvSpPr txBox="1"/>
          <p:nvPr/>
        </p:nvSpPr>
        <p:spPr>
          <a:xfrm>
            <a:off x="176051" y="3649704"/>
            <a:ext cx="11839895" cy="24129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EXPLAIN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SELECT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name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FROM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bar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&gt; 100000 </a:t>
            </a:r>
            <a:r>
              <a:rPr lang="en-US" sz="1600" b="0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AND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&lt;100010;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</a:t>
            </a:r>
            <a:r>
              <a:rPr lang="en-US" sz="16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QUERY PLAN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Index Only Scan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using idx_btree_ios on bar  (cost=0.56..99.20 rows=25 width=15)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Index Cond: ((id &gt; 100000) AND (id &lt; 100010))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(2 rows)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b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</a:br>
            <a:endParaRPr sz="1600" b="0" i="0" u="none" strike="noStrike" cap="none" dirty="0">
              <a:solidFill>
                <a:srgbClr val="373737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284" name="Google Shape;284;p28"/>
          <p:cNvSpPr txBox="1"/>
          <p:nvPr/>
        </p:nvSpPr>
        <p:spPr>
          <a:xfrm>
            <a:off x="176051" y="1566453"/>
            <a:ext cx="11839895" cy="18415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EXPLAIN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SELECT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name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</a:t>
            </a:r>
            <a:r>
              <a:rPr lang="en-US" sz="16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dt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FROM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bar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WHERE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&gt; 100000 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AND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id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&lt;100010;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QUERY PLAN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ourier New"/>
              <a:buNone/>
            </a:pPr>
            <a:r>
              <a:rPr lang="en-US" sz="1600" b="1" i="0" u="none" strike="noStrike" cap="none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Index Scan </a:t>
            </a: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using idx_btree_ios on bar  (cost=0.56..99.20 rows=25 width=19)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   Index Cond: ((id &gt; 100000) AND (id &lt; 100010))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737"/>
              </a:buClr>
              <a:buSzPts val="1600"/>
              <a:buFont typeface="Courier New"/>
              <a:buNone/>
            </a:pPr>
            <a:r>
              <a:rPr lang="en-US" sz="1600" b="0" i="0" u="none" strike="noStrike" cap="none" dirty="0">
                <a:solidFill>
                  <a:srgbClr val="373737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(2 rows)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61D394-74D0-4941-8588-C1D71DF88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749" y="977804"/>
            <a:ext cx="11397082" cy="1145602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Subscribe to our channel and Turn on the bell to receive all the notifications on future lessons.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Take the full course and pass the quiz in our Google class to get a certificate.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Just open Google Classroom and click "Join class", enter the code of the class "xk5k6fz".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D867EA-D6EF-074B-B25D-0A15A2885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97252"/>
            <a:ext cx="11846761" cy="473411"/>
          </a:xfrm>
        </p:spPr>
        <p:txBody>
          <a:bodyPr>
            <a:noAutofit/>
          </a:bodyPr>
          <a:lstStyle/>
          <a:p>
            <a:r>
              <a:rPr lang="en-GB" sz="3200" b="0" dirty="0"/>
              <a:t>Google Classroom: Quiz &amp; Certificate</a:t>
            </a:r>
            <a:endParaRPr lang="en-RU" sz="3200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88D9F4-6AC0-504B-9343-5C7EABAEDB82}"/>
              </a:ext>
            </a:extLst>
          </p:cNvPr>
          <p:cNvSpPr txBox="1"/>
          <p:nvPr/>
        </p:nvSpPr>
        <p:spPr>
          <a:xfrm>
            <a:off x="477418" y="2853079"/>
            <a:ext cx="4412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u="sng" dirty="0">
                <a:hlinkClick r:id="rId2"/>
              </a:rPr>
              <a:t>https://classroom.google.com/</a:t>
            </a:r>
            <a:endParaRPr lang="en-GB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31B869-5E67-BA47-8F81-44FCF23E9AB4}"/>
              </a:ext>
            </a:extLst>
          </p:cNvPr>
          <p:cNvSpPr txBox="1"/>
          <p:nvPr/>
        </p:nvSpPr>
        <p:spPr>
          <a:xfrm>
            <a:off x="477418" y="3569474"/>
            <a:ext cx="2922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Class code: xk5k6fz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9B55E9-37BA-7E4B-A6C6-96FEAB6A9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18" y="4271406"/>
            <a:ext cx="4678782" cy="18330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A0FE00-0192-3744-BE23-01D621383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575" y="2601737"/>
            <a:ext cx="5078007" cy="359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650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latin typeface="+mj-lt"/>
              </a:rPr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123176652"/>
              </p:ext>
            </p:extLst>
          </p:nvPr>
        </p:nvGraphicFramePr>
        <p:xfrm>
          <a:off x="3759896" y="885459"/>
          <a:ext cx="7728267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22252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3"/>
          <p:cNvSpPr txBox="1">
            <a:spLocks noGrp="1"/>
          </p:cNvSpPr>
          <p:nvPr>
            <p:ph type="title"/>
          </p:nvPr>
        </p:nvSpPr>
        <p:spPr>
          <a:xfrm>
            <a:off x="831850" y="971817"/>
            <a:ext cx="10515600" cy="2852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4800"/>
              <a:buFont typeface="Arial"/>
              <a:buNone/>
            </a:pPr>
            <a:r>
              <a:rPr lang="en-US" sz="4800" dirty="0">
                <a:latin typeface="Arial"/>
                <a:ea typeface="Arial"/>
                <a:cs typeface="Arial"/>
                <a:sym typeface="Arial"/>
              </a:rPr>
              <a:t>Duplicate Indexes</a:t>
            </a:r>
            <a:endParaRPr sz="48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3"/>
          <p:cNvSpPr txBox="1">
            <a:spLocks noGrp="1"/>
          </p:cNvSpPr>
          <p:nvPr>
            <p:ph type="sldNum" sz="quarter" idx="4"/>
          </p:nvPr>
        </p:nvSpPr>
        <p:spPr>
          <a:xfrm>
            <a:off x="9347200" y="6172200"/>
            <a:ext cx="284480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06675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xfrm>
            <a:off x="0" y="315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Duplicate Indexes</a:t>
            </a:r>
            <a:endParaRPr b="0" dirty="0"/>
          </a:p>
        </p:txBody>
      </p:sp>
      <p:sp>
        <p:nvSpPr>
          <p:cNvPr id="281" name="Google Shape;281;p28"/>
          <p:cNvSpPr txBox="1">
            <a:spLocks noGrp="1"/>
          </p:cNvSpPr>
          <p:nvPr>
            <p:ph type="sldNum" idx="12"/>
          </p:nvPr>
        </p:nvSpPr>
        <p:spPr>
          <a:xfrm>
            <a:off x="11737553" y="6267750"/>
            <a:ext cx="2823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51</a:t>
            </a:fld>
            <a:endParaRPr/>
          </a:p>
        </p:txBody>
      </p:sp>
      <p:sp>
        <p:nvSpPr>
          <p:cNvPr id="283" name="Google Shape;283;p28"/>
          <p:cNvSpPr txBox="1"/>
          <p:nvPr/>
        </p:nvSpPr>
        <p:spPr>
          <a:xfrm>
            <a:off x="176051" y="3429000"/>
            <a:ext cx="11839895" cy="28387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indrelid::regclass relname, indkey, amname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pg_index i, pg_opclass o, pg_am a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o.oid =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(indclass)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a.oid = o.opcmethod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BY relname, indclass, amname, indkey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HAVING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count(*) &gt; 1;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relname | indkey | amname 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---------+--------+--------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bar     |      2 | btree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 row)</a:t>
            </a:r>
          </a:p>
        </p:txBody>
      </p:sp>
      <p:sp>
        <p:nvSpPr>
          <p:cNvPr id="284" name="Google Shape;284;p28"/>
          <p:cNvSpPr txBox="1"/>
          <p:nvPr/>
        </p:nvSpPr>
        <p:spPr>
          <a:xfrm>
            <a:off x="176050" y="938594"/>
            <a:ext cx="11839895" cy="23717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indrelid::regclass relname,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indexrelid::regclass indexname, indkey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pg_index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relname,indexname,indkey;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relname          |                   indexname                   | indkey  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--------------------------+-----------------------------------------------+---------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pg_index                 | pg_index_indexrelid_index                     | 1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pg_toast.pg_toast_2615   | pg_toast.pg_toast_2615_index                  | 1 2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pg_constraint            | pg_constraint_conparentid_index               | 11</a:t>
            </a:r>
          </a:p>
        </p:txBody>
      </p:sp>
    </p:spTree>
    <p:extLst>
      <p:ext uri="{BB962C8B-B14F-4D97-AF65-F5344CB8AC3E}">
        <p14:creationId xmlns:p14="http://schemas.microsoft.com/office/powerpoint/2010/main" val="24539993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xfrm>
            <a:off x="135945" y="315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Supported Data Types For  A Particular Indexes</a:t>
            </a:r>
            <a:endParaRPr b="0" dirty="0"/>
          </a:p>
        </p:txBody>
      </p:sp>
      <p:sp>
        <p:nvSpPr>
          <p:cNvPr id="281" name="Google Shape;281;p28"/>
          <p:cNvSpPr txBox="1">
            <a:spLocks noGrp="1"/>
          </p:cNvSpPr>
          <p:nvPr>
            <p:ph type="sldNum" idx="12"/>
          </p:nvPr>
        </p:nvSpPr>
        <p:spPr>
          <a:xfrm>
            <a:off x="11737553" y="6267750"/>
            <a:ext cx="2823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52</a:t>
            </a:fld>
            <a:endParaRPr/>
          </a:p>
        </p:txBody>
      </p:sp>
      <p:sp>
        <p:nvSpPr>
          <p:cNvPr id="284" name="Google Shape;284;p28"/>
          <p:cNvSpPr txBox="1"/>
          <p:nvPr/>
        </p:nvSpPr>
        <p:spPr>
          <a:xfrm>
            <a:off x="176050" y="1170566"/>
            <a:ext cx="11839895" cy="463944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5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opfname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pg_opfamily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pg_am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opfmethod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pg_am.oid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= ‘gin';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|   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opfname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--------+----------------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gin 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array_ops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gin 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tsvector_ops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gin 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jsonb_ops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gin 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jsonb_path_ops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opfname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pg_opfamily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pg_am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opfmethod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pg_am.oid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= ‘gist';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|  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opfname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   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--------+--------------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network_ops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box_ops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poly_ops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circle_ops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point_ops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tsvector_ops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tsquery_ops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range_ops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gist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jsonb_ops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8336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xfrm>
            <a:off x="155997" y="315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Index Stats (</a:t>
            </a:r>
            <a:r>
              <a:rPr lang="en-US" sz="2800" b="0" dirty="0" err="1"/>
              <a:t>pg_stat_user_indexes</a:t>
            </a:r>
            <a:r>
              <a:rPr lang="en-US" sz="2800" b="0" dirty="0"/>
              <a:t>, </a:t>
            </a:r>
            <a:r>
              <a:rPr lang="en-US" sz="2800" b="0" dirty="0" err="1"/>
              <a:t>pg_stat_statement</a:t>
            </a:r>
            <a:r>
              <a:rPr lang="en-US" sz="2800" b="0" dirty="0"/>
              <a:t>)</a:t>
            </a:r>
            <a:endParaRPr b="0" dirty="0"/>
          </a:p>
        </p:txBody>
      </p:sp>
      <p:sp>
        <p:nvSpPr>
          <p:cNvPr id="281" name="Google Shape;281;p28"/>
          <p:cNvSpPr txBox="1">
            <a:spLocks noGrp="1"/>
          </p:cNvSpPr>
          <p:nvPr>
            <p:ph type="sldNum" idx="12"/>
          </p:nvPr>
        </p:nvSpPr>
        <p:spPr>
          <a:xfrm>
            <a:off x="11737553" y="6267750"/>
            <a:ext cx="2823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53</a:t>
            </a:fld>
            <a:endParaRPr/>
          </a:p>
        </p:txBody>
      </p:sp>
      <p:sp>
        <p:nvSpPr>
          <p:cNvPr id="284" name="Google Shape;284;p28"/>
          <p:cNvSpPr txBox="1"/>
          <p:nvPr/>
        </p:nvSpPr>
        <p:spPr>
          <a:xfrm>
            <a:off x="176050" y="1170566"/>
            <a:ext cx="11839895" cy="463944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postgres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=# \d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pg_stat_user_indexes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  View "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pg_catalog.pg_stat_user_indexes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  Column     |  Type  | Collation | Nullable | Default 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---------------+--------+-----------+----------+---------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relid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     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oid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  |           |          | 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indexrelid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oid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  |           |          | 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  | name   |           |          | 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      | name   |           |          | 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indexrelname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| name   |           |          | 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idx_scan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bigint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|           |          | 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idx_tup_read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bigint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|           |          | 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idx_tup_fetch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bigint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|           |          | 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238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61D394-74D0-4941-8588-C1D71DF88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418" y="1013399"/>
            <a:ext cx="11397082" cy="1145602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Send your comments and questions below this video</a:t>
            </a: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Take the full course and pass the quiz in our Google class to get a certificate.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Just open Google Classroom and click "Join class", enter the code of the class "xk5k6fz".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D867EA-D6EF-074B-B25D-0A15A2885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97252"/>
            <a:ext cx="11846761" cy="473411"/>
          </a:xfrm>
        </p:spPr>
        <p:txBody>
          <a:bodyPr>
            <a:noAutofit/>
          </a:bodyPr>
          <a:lstStyle/>
          <a:p>
            <a:r>
              <a:rPr lang="en-GB" sz="3200" b="0" dirty="0"/>
              <a:t>Google Classroom: Quiz &amp; Certificate</a:t>
            </a:r>
            <a:endParaRPr lang="en-RU" sz="3200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88D9F4-6AC0-504B-9343-5C7EABAEDB82}"/>
              </a:ext>
            </a:extLst>
          </p:cNvPr>
          <p:cNvSpPr txBox="1"/>
          <p:nvPr/>
        </p:nvSpPr>
        <p:spPr>
          <a:xfrm>
            <a:off x="637336" y="2601737"/>
            <a:ext cx="4412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u="sng" dirty="0">
                <a:hlinkClick r:id="rId2"/>
              </a:rPr>
              <a:t>https://classroom.google.com/</a:t>
            </a:r>
            <a:endParaRPr lang="en-GB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31B869-5E67-BA47-8F81-44FCF23E9AB4}"/>
              </a:ext>
            </a:extLst>
          </p:cNvPr>
          <p:cNvSpPr txBox="1"/>
          <p:nvPr/>
        </p:nvSpPr>
        <p:spPr>
          <a:xfrm>
            <a:off x="637336" y="3169804"/>
            <a:ext cx="2922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Class code: xk5k6fz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9B55E9-37BA-7E4B-A6C6-96FEAB6A9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36" y="3871736"/>
            <a:ext cx="4678782" cy="18330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A0FE00-0192-3744-BE23-01D621383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6493" y="2601737"/>
            <a:ext cx="5078007" cy="359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669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3"/>
          <p:cNvSpPr txBox="1">
            <a:spLocks noGrp="1"/>
          </p:cNvSpPr>
          <p:nvPr>
            <p:ph type="title"/>
          </p:nvPr>
        </p:nvSpPr>
        <p:spPr>
          <a:xfrm>
            <a:off x="831850" y="971817"/>
            <a:ext cx="10515600" cy="2852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F63"/>
              </a:buClr>
              <a:buSzPts val="4800"/>
              <a:buFont typeface="Arial"/>
              <a:buNone/>
            </a:pPr>
            <a:r>
              <a:rPr lang="en-US" sz="4800" dirty="0">
                <a:latin typeface="Arial"/>
                <a:ea typeface="Arial"/>
                <a:cs typeface="Arial"/>
                <a:sym typeface="Arial"/>
              </a:rPr>
              <a:t>Unused Indexes</a:t>
            </a:r>
            <a:endParaRPr sz="48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3"/>
          <p:cNvSpPr txBox="1">
            <a:spLocks noGrp="1"/>
          </p:cNvSpPr>
          <p:nvPr>
            <p:ph type="sldNum" sz="quarter" idx="4"/>
          </p:nvPr>
        </p:nvSpPr>
        <p:spPr>
          <a:xfrm>
            <a:off x="9347200" y="6172200"/>
            <a:ext cx="284480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13424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xfrm>
            <a:off x="0" y="3150"/>
            <a:ext cx="11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lang="en-US" b="0" dirty="0"/>
              <a:t>Unused Indexes</a:t>
            </a:r>
            <a:endParaRPr b="0" dirty="0"/>
          </a:p>
        </p:txBody>
      </p:sp>
      <p:sp>
        <p:nvSpPr>
          <p:cNvPr id="281" name="Google Shape;281;p28"/>
          <p:cNvSpPr txBox="1">
            <a:spLocks noGrp="1"/>
          </p:cNvSpPr>
          <p:nvPr>
            <p:ph type="sldNum" idx="12"/>
          </p:nvPr>
        </p:nvSpPr>
        <p:spPr>
          <a:xfrm>
            <a:off x="11737553" y="6267750"/>
            <a:ext cx="2823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>
                <a:solidFill>
                  <a:schemeClr val="dk1"/>
                </a:solidFill>
              </a:rPr>
              <a:t>56</a:t>
            </a:fld>
            <a:endParaRPr/>
          </a:p>
        </p:txBody>
      </p:sp>
      <p:sp>
        <p:nvSpPr>
          <p:cNvPr id="284" name="Google Shape;284;p28"/>
          <p:cNvSpPr txBox="1"/>
          <p:nvPr/>
        </p:nvSpPr>
        <p:spPr>
          <a:xfrm>
            <a:off x="176050" y="938594"/>
            <a:ext cx="11839895" cy="510339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relname, indexrelname, idx_scan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pg_catalog.pg_stat_user_indexes;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relname | indexrelname  | idx_scan 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---------+---------------+----------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foo     | idx_foo_date  |        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0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bar     | idx_btree     |        0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bar     | idx_btree_id  |        0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bar     | idx_btree_name|        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6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bar     | idx_brin_brin |        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4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(7 rows)</a:t>
            </a:r>
          </a:p>
        </p:txBody>
      </p:sp>
    </p:spTree>
    <p:extLst>
      <p:ext uri="{BB962C8B-B14F-4D97-AF65-F5344CB8AC3E}">
        <p14:creationId xmlns:p14="http://schemas.microsoft.com/office/powerpoint/2010/main" val="17342695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61D394-74D0-4941-8588-C1D71DF88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749" y="977804"/>
            <a:ext cx="11397082" cy="1145602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Subscribe to our channel and Turn on the bell to receive all the notifications on future lessons.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Take the full course and pass the quiz in our Google class to get a certificate.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Just open Google Classroom and click "Join class", enter the code of the class "xk5k6fz".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D867EA-D6EF-074B-B25D-0A15A2885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97252"/>
            <a:ext cx="11846761" cy="473411"/>
          </a:xfrm>
        </p:spPr>
        <p:txBody>
          <a:bodyPr>
            <a:noAutofit/>
          </a:bodyPr>
          <a:lstStyle/>
          <a:p>
            <a:r>
              <a:rPr lang="en-GB" sz="3200" b="0" dirty="0"/>
              <a:t>Google Classroom: Quiz &amp; Certificate</a:t>
            </a:r>
            <a:endParaRPr lang="en-RU" sz="3200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88D9F4-6AC0-504B-9343-5C7EABAEDB82}"/>
              </a:ext>
            </a:extLst>
          </p:cNvPr>
          <p:cNvSpPr txBox="1"/>
          <p:nvPr/>
        </p:nvSpPr>
        <p:spPr>
          <a:xfrm>
            <a:off x="477418" y="2853079"/>
            <a:ext cx="4412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u="sng" dirty="0">
                <a:hlinkClick r:id="rId2"/>
              </a:rPr>
              <a:t>https://classroom.google.com/</a:t>
            </a:r>
            <a:endParaRPr lang="en-GB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31B869-5E67-BA47-8F81-44FCF23E9AB4}"/>
              </a:ext>
            </a:extLst>
          </p:cNvPr>
          <p:cNvSpPr txBox="1"/>
          <p:nvPr/>
        </p:nvSpPr>
        <p:spPr>
          <a:xfrm>
            <a:off x="477418" y="3569474"/>
            <a:ext cx="2922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Class code: xk5k6fz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9B55E9-37BA-7E4B-A6C6-96FEAB6A9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18" y="4271406"/>
            <a:ext cx="4678782" cy="18330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A0FE00-0192-3744-BE23-01D621383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575" y="2601737"/>
            <a:ext cx="5078007" cy="359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49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61D394-74D0-4941-8588-C1D71DF88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418" y="1013399"/>
            <a:ext cx="11397082" cy="1145602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Send your comments and questions below this video.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Take the full course and pass the quiz in our Google class to get a certificate.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Just open Google Classroom and click "Join class", enter the code of the class "xk5k6fz".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D867EA-D6EF-074B-B25D-0A15A2885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97252"/>
            <a:ext cx="11846761" cy="473411"/>
          </a:xfrm>
        </p:spPr>
        <p:txBody>
          <a:bodyPr>
            <a:noAutofit/>
          </a:bodyPr>
          <a:lstStyle/>
          <a:p>
            <a:r>
              <a:rPr lang="en-GB" sz="3200" b="0" dirty="0"/>
              <a:t>Google Classroom: Quiz &amp; Certificate</a:t>
            </a:r>
            <a:endParaRPr lang="en-RU" sz="3200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88D9F4-6AC0-504B-9343-5C7EABAEDB82}"/>
              </a:ext>
            </a:extLst>
          </p:cNvPr>
          <p:cNvSpPr txBox="1"/>
          <p:nvPr/>
        </p:nvSpPr>
        <p:spPr>
          <a:xfrm>
            <a:off x="642518" y="2567962"/>
            <a:ext cx="4412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u="sng" dirty="0">
                <a:hlinkClick r:id="rId2"/>
              </a:rPr>
              <a:t>https://classroom.google.com/</a:t>
            </a:r>
            <a:endParaRPr lang="en-GB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31B869-5E67-BA47-8F81-44FCF23E9AB4}"/>
              </a:ext>
            </a:extLst>
          </p:cNvPr>
          <p:cNvSpPr txBox="1"/>
          <p:nvPr/>
        </p:nvSpPr>
        <p:spPr>
          <a:xfrm>
            <a:off x="642518" y="3207755"/>
            <a:ext cx="2922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Class code: xk5k6fz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9B55E9-37BA-7E4B-A6C6-96FEAB6A9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17" y="3981315"/>
            <a:ext cx="4678782" cy="18330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A0FE00-0192-3744-BE23-01D621383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2" y="2479704"/>
            <a:ext cx="5078007" cy="359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42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3"/>
          <p:cNvSpPr txBox="1">
            <a:spLocks noGrp="1"/>
          </p:cNvSpPr>
          <p:nvPr>
            <p:ph type="title"/>
          </p:nvPr>
        </p:nvSpPr>
        <p:spPr>
          <a:xfrm>
            <a:off x="831850" y="971817"/>
            <a:ext cx="10515600" cy="2852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262F63"/>
              </a:buClr>
              <a:buSzPts val="4800"/>
            </a:pPr>
            <a:r>
              <a:rPr lang="en-US" sz="4800" b="0" dirty="0"/>
              <a:t>Heap vs Index</a:t>
            </a:r>
            <a:endParaRPr sz="4800" b="1" i="0" u="none" strike="noStrike" cap="none" dirty="0">
              <a:solidFill>
                <a:srgbClr val="0050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3"/>
          <p:cNvSpPr txBox="1">
            <a:spLocks noGrp="1"/>
          </p:cNvSpPr>
          <p:nvPr>
            <p:ph type="sldNum" sz="quarter" idx="4"/>
          </p:nvPr>
        </p:nvSpPr>
        <p:spPr>
          <a:xfrm>
            <a:off x="9347200" y="6172200"/>
            <a:ext cx="284480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BA5F52-A414-6349-A052-0DF415682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K"/>
              <a:t>Difference Between Heap and Index (PostgreSQL)</a:t>
            </a:r>
          </a:p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628556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3FDF83-2446-DE4E-83E8-393AA1AA4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34" y="0"/>
            <a:ext cx="11997731" cy="540000"/>
          </a:xfrm>
        </p:spPr>
        <p:txBody>
          <a:bodyPr>
            <a:normAutofit/>
          </a:bodyPr>
          <a:lstStyle/>
          <a:p>
            <a:r>
              <a:rPr lang="en-US" sz="2600" b="0" dirty="0">
                <a:latin typeface="Calibri" panose="020F0502020204030204" pitchFamily="34" charset="0"/>
                <a:cs typeface="Calibri" panose="020F0502020204030204" pitchFamily="34" charset="0"/>
              </a:rPr>
              <a:t>Heap vs Index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26535-2191-0343-9966-65BADB15F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99" y="925286"/>
            <a:ext cx="11879999" cy="5210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 txBox="1"/>
          <p:nvPr/>
        </p:nvSpPr>
        <p:spPr>
          <a:xfrm>
            <a:off x="180000" y="1080000"/>
            <a:ext cx="11702970" cy="7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sym typeface="Arial"/>
              </a:rPr>
              <a:t>Rows / Tuples stored in a table</a:t>
            </a:r>
          </a:p>
          <a:p>
            <a:pPr marL="342900" indent="-342900"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373737"/>
                </a:solidFill>
              </a:rPr>
              <a:t>Every table in PostgreSQL has physical disk file(s)</a:t>
            </a:r>
            <a:endParaRPr sz="1800" dirty="0"/>
          </a:p>
        </p:txBody>
      </p:sp>
      <p:sp>
        <p:nvSpPr>
          <p:cNvPr id="83" name="Google Shape;83;p11"/>
          <p:cNvSpPr/>
          <p:nvPr/>
        </p:nvSpPr>
        <p:spPr>
          <a:xfrm>
            <a:off x="180000" y="1897820"/>
            <a:ext cx="1188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900"/>
              <a:buFont typeface="Courier New"/>
              <a:buNone/>
            </a:pP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9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CREATE TABLE </a:t>
            </a: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foo(id </a:t>
            </a:r>
            <a:r>
              <a:rPr lang="en-US" sz="19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, name text);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900"/>
              <a:buFont typeface="Courier New"/>
              <a:buNone/>
            </a:pP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postgres=# </a:t>
            </a:r>
            <a:r>
              <a:rPr lang="en-US" sz="19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9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relfilenode</a:t>
            </a: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9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900" b="1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pg_class </a:t>
            </a:r>
            <a:r>
              <a:rPr lang="en-US" sz="19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relname </a:t>
            </a:r>
            <a:r>
              <a:rPr lang="en-US" sz="1900" b="1" i="0" u="none" strike="noStrike" cap="none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LIKE</a:t>
            </a: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'foo’;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900"/>
              <a:buFont typeface="Courier New"/>
              <a:buNone/>
            </a:pP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	    relfilenode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900"/>
              <a:buFont typeface="Courier New"/>
              <a:buNone/>
            </a:pP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	    -------------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900"/>
              <a:buFont typeface="Courier New"/>
              <a:buNone/>
            </a:pPr>
            <a:r>
              <a:rPr lang="en-US" sz="19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           </a:t>
            </a:r>
            <a:r>
              <a:rPr lang="en-US" sz="1900" b="1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16384</a:t>
            </a:r>
            <a:endParaRPr dirty="0"/>
          </a:p>
        </p:txBody>
      </p:sp>
      <p:sp>
        <p:nvSpPr>
          <p:cNvPr id="84" name="Google Shape;84;p11"/>
          <p:cNvSpPr txBox="1"/>
          <p:nvPr/>
        </p:nvSpPr>
        <p:spPr>
          <a:xfrm>
            <a:off x="156000" y="4238434"/>
            <a:ext cx="11769600" cy="40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373737"/>
                </a:solidFill>
                <a:latin typeface="Exo 2"/>
                <a:ea typeface="Exo 2"/>
                <a:cs typeface="Exo 2"/>
                <a:sym typeface="Exo 2"/>
              </a:rPr>
              <a:t>The physical files on disk can be seen in the PostgreSQL $PGDATA directory.</a:t>
            </a:r>
            <a:endParaRPr sz="2000" b="0" i="0" u="none" strike="noStrike" cap="none" dirty="0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85" name="Google Shape;85;p11"/>
          <p:cNvSpPr/>
          <p:nvPr/>
        </p:nvSpPr>
        <p:spPr>
          <a:xfrm>
            <a:off x="180000" y="4800969"/>
            <a:ext cx="11880000" cy="64632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>
                <a:lumMod val="20000"/>
                <a:lumOff val="8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$ ls -</a:t>
            </a:r>
            <a:r>
              <a:rPr lang="en-US" sz="18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lrt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$PGDATA/base/13680/</a:t>
            </a:r>
            <a:r>
              <a:rPr lang="en-US" sz="1800" b="1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16384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 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Courier New"/>
              <a:buNone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1800" b="0" i="0" u="none" strike="noStrike" cap="none" dirty="0" err="1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rw</a:t>
            </a:r>
            <a:r>
              <a:rPr lang="en-US" sz="1800" b="0" i="0" u="none" strike="noStrike" cap="none" dirty="0">
                <a:solidFill>
                  <a:srgbClr val="373737"/>
                </a:solidFill>
                <a:latin typeface="Courier New"/>
                <a:ea typeface="Courier New"/>
                <a:cs typeface="Courier New"/>
                <a:sym typeface="Courier New"/>
              </a:rPr>
              <a:t>------- 1 vagrant vagrant 0 Apr 29 11:48 $PGDATA/base/13680/</a:t>
            </a:r>
            <a:r>
              <a:rPr lang="en-US" sz="1800" b="1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16384</a:t>
            </a:r>
            <a:endParaRPr sz="1800" b="0" i="0" u="none" strike="noStrike" cap="none" dirty="0">
              <a:solidFill>
                <a:schemeClr val="accen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86" name="Google Shape;86;p11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2600" b="0" dirty="0">
                <a:latin typeface="Calibri" panose="020F0502020204030204" pitchFamily="34" charset="0"/>
                <a:cs typeface="Calibri" panose="020F0502020204030204" pitchFamily="34" charset="0"/>
              </a:rPr>
              <a:t>Tables (Heap)</a:t>
            </a:r>
          </a:p>
        </p:txBody>
      </p:sp>
      <p:sp>
        <p:nvSpPr>
          <p:cNvPr id="88" name="Google Shape;88;p11"/>
          <p:cNvSpPr txBox="1"/>
          <p:nvPr/>
        </p:nvSpPr>
        <p:spPr>
          <a:xfrm>
            <a:off x="405291" y="858856"/>
            <a:ext cx="2259408" cy="277055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FF0000"/>
              </a:buClr>
              <a:buSzPts val="1200"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“</a:t>
            </a:r>
            <a:r>
              <a:rPr lang="en-US" sz="1200" b="1" dirty="0">
                <a:solidFill>
                  <a:srgbClr val="FF0000"/>
                </a:solidFill>
                <a:latin typeface="Ink Free" panose="03080402000500000000" pitchFamily="66" charset="0"/>
              </a:rPr>
              <a:t>Tuple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” and “</a:t>
            </a:r>
            <a:r>
              <a:rPr lang="en-US" sz="1200" b="1" dirty="0">
                <a:solidFill>
                  <a:srgbClr val="FF0000"/>
                </a:solidFill>
                <a:latin typeface="Ink Free" panose="03080402000500000000" pitchFamily="66" charset="0"/>
              </a:rPr>
              <a:t>Rows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” are synonym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89" name="Google Shape;89;p11"/>
          <p:cNvSpPr txBox="1"/>
          <p:nvPr/>
        </p:nvSpPr>
        <p:spPr>
          <a:xfrm>
            <a:off x="6691891" y="4019189"/>
            <a:ext cx="2147210" cy="276997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$</a:t>
            </a:r>
            <a:r>
              <a:rPr lang="en-US" sz="1200" b="1" dirty="0">
                <a:solidFill>
                  <a:srgbClr val="FF0000"/>
                </a:solidFill>
                <a:latin typeface="Ink Free" panose="03080402000500000000" pitchFamily="66" charset="0"/>
              </a:rPr>
              <a:t>PGDATA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is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Data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Directory</a:t>
            </a:r>
            <a:endParaRPr sz="1200" dirty="0">
              <a:solidFill>
                <a:srgbClr val="FF0000"/>
              </a:solidFill>
              <a:latin typeface="Ink Free" panose="03080402000500000000" pitchFamily="66" charset="0"/>
            </a:endParaRPr>
          </a:p>
        </p:txBody>
      </p:sp>
      <p:sp>
        <p:nvSpPr>
          <p:cNvPr id="90" name="Google Shape;90;p11"/>
          <p:cNvSpPr txBox="1"/>
          <p:nvPr/>
        </p:nvSpPr>
        <p:spPr>
          <a:xfrm>
            <a:off x="5226814" y="1936262"/>
            <a:ext cx="4118877" cy="276997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“</a:t>
            </a:r>
            <a:r>
              <a:rPr lang="en-US" sz="1200" b="1" dirty="0" err="1">
                <a:solidFill>
                  <a:srgbClr val="FF0000"/>
                </a:solidFill>
                <a:latin typeface="Ink Free" panose="03080402000500000000" pitchFamily="66" charset="0"/>
              </a:rPr>
              <a:t>p</a:t>
            </a:r>
            <a:r>
              <a:rPr lang="en-US" sz="1200" b="1" i="0" u="none" strike="noStrike" cap="none" dirty="0" err="1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g_class</a:t>
            </a:r>
            <a:r>
              <a:rPr lang="en-US" sz="1200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” is system table to contain table information</a:t>
            </a:r>
            <a:endParaRPr sz="1200" i="0" u="none" strike="noStrike" cap="none" dirty="0">
              <a:solidFill>
                <a:srgbClr val="FF0000"/>
              </a:solidFill>
              <a:latin typeface="Ink Free" panose="03080402000500000000" pitchFamily="66" charset="0"/>
              <a:sym typeface="Arial"/>
            </a:endParaRPr>
          </a:p>
        </p:txBody>
      </p:sp>
      <p:sp>
        <p:nvSpPr>
          <p:cNvPr id="91" name="Google Shape;91;p11"/>
          <p:cNvSpPr txBox="1"/>
          <p:nvPr/>
        </p:nvSpPr>
        <p:spPr>
          <a:xfrm>
            <a:off x="2236583" y="1964362"/>
            <a:ext cx="2969921" cy="276997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“</a:t>
            </a:r>
            <a:r>
              <a:rPr lang="en-US" sz="1200" b="1" dirty="0">
                <a:solidFill>
                  <a:srgbClr val="FF0000"/>
                </a:solidFill>
                <a:latin typeface="Ink Free" panose="03080402000500000000" pitchFamily="66" charset="0"/>
              </a:rPr>
              <a:t>Relfilenode</a:t>
            </a:r>
            <a:r>
              <a:rPr lang="en-US" sz="1200" dirty="0">
                <a:solidFill>
                  <a:srgbClr val="FF0000"/>
                </a:solidFill>
                <a:latin typeface="Ink Free" panose="03080402000500000000" pitchFamily="66" charset="0"/>
              </a:rPr>
              <a:t>”</a:t>
            </a:r>
            <a:r>
              <a:rPr lang="en-US" sz="1200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 is table file name of that table</a:t>
            </a:r>
            <a:endParaRPr sz="1200" i="0" u="none" strike="noStrike" cap="none" dirty="0">
              <a:solidFill>
                <a:srgbClr val="FF0000"/>
              </a:solidFill>
              <a:latin typeface="Ink Free" panose="03080402000500000000" pitchFamily="66" charset="0"/>
              <a:sym typeface="Arial"/>
            </a:endParaRPr>
          </a:p>
        </p:txBody>
      </p:sp>
      <p:sp>
        <p:nvSpPr>
          <p:cNvPr id="92" name="Google Shape;92;p11"/>
          <p:cNvSpPr/>
          <p:nvPr/>
        </p:nvSpPr>
        <p:spPr>
          <a:xfrm>
            <a:off x="500273" y="1079090"/>
            <a:ext cx="1568557" cy="331612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3" name="Google Shape;93;p11"/>
          <p:cNvSpPr/>
          <p:nvPr/>
        </p:nvSpPr>
        <p:spPr>
          <a:xfrm>
            <a:off x="6915380" y="4260524"/>
            <a:ext cx="1157201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4" name="Google Shape;94;p11"/>
          <p:cNvSpPr/>
          <p:nvPr/>
        </p:nvSpPr>
        <p:spPr>
          <a:xfrm>
            <a:off x="5206504" y="2528699"/>
            <a:ext cx="1337105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5" name="Google Shape;95;p11"/>
          <p:cNvSpPr/>
          <p:nvPr/>
        </p:nvSpPr>
        <p:spPr>
          <a:xfrm>
            <a:off x="2792647" y="2531806"/>
            <a:ext cx="1676483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6" name="Google Shape;96;p11"/>
          <p:cNvSpPr/>
          <p:nvPr/>
        </p:nvSpPr>
        <p:spPr>
          <a:xfrm>
            <a:off x="1767366" y="3374980"/>
            <a:ext cx="897333" cy="33774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Exo 2"/>
              <a:buNone/>
            </a:pPr>
            <a:endParaRPr sz="1800" b="0" i="0" u="none" strike="noStrike" cap="none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7" name="Google Shape;97;p11"/>
          <p:cNvSpPr txBox="1"/>
          <p:nvPr/>
        </p:nvSpPr>
        <p:spPr>
          <a:xfrm>
            <a:off x="1767365" y="3765176"/>
            <a:ext cx="2147210" cy="251496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>
              <a:buClr>
                <a:srgbClr val="FF0000"/>
              </a:buClr>
              <a:buSzPts val="1200"/>
            </a:pPr>
            <a:r>
              <a:rPr lang="en-US" sz="1200" b="1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“16384” </a:t>
            </a:r>
            <a:r>
              <a:rPr lang="en-US" sz="1200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is</a:t>
            </a:r>
            <a:r>
              <a:rPr lang="en-US" sz="1200" b="1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i="0" u="none" strike="noStrike" cap="none" dirty="0">
                <a:solidFill>
                  <a:srgbClr val="FF0000"/>
                </a:solidFill>
                <a:latin typeface="Ink Free" panose="03080402000500000000" pitchFamily="66" charset="0"/>
                <a:sym typeface="Arial"/>
              </a:rPr>
              <a:t>table filename</a:t>
            </a:r>
            <a:endParaRPr sz="1200" i="0" u="none" strike="noStrike" cap="none" dirty="0">
              <a:solidFill>
                <a:srgbClr val="FF0000"/>
              </a:solidFill>
              <a:latin typeface="Ink Free" panose="03080402000500000000" pitchFamily="66" charset="0"/>
              <a:sym typeface="Arial"/>
            </a:endParaRPr>
          </a:p>
        </p:txBody>
      </p:sp>
      <p:sp>
        <p:nvSpPr>
          <p:cNvPr id="98" name="Google Shape;98;p11"/>
          <p:cNvSpPr txBox="1"/>
          <p:nvPr/>
        </p:nvSpPr>
        <p:spPr>
          <a:xfrm>
            <a:off x="211200" y="5669060"/>
            <a:ext cx="1176960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Tuple stored in a table does not have any order</a:t>
            </a:r>
            <a:endParaRPr sz="1800" b="0" i="0" u="none" strike="noStrike" cap="none" dirty="0">
              <a:solidFill>
                <a:srgbClr val="373737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9" name="Google Shape;99;p11"/>
          <p:cNvSpPr txBox="1"/>
          <p:nvPr/>
        </p:nvSpPr>
        <p:spPr>
          <a:xfrm>
            <a:off x="222630" y="1476035"/>
            <a:ext cx="1170297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800"/>
              <a:buFont typeface="Arial"/>
              <a:buChar char="•"/>
            </a:pPr>
            <a:endParaRPr sz="1800" b="0" i="0" u="none" strike="noStrike" cap="none" dirty="0">
              <a:solidFill>
                <a:srgbClr val="37373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EF6209-2837-6846-BE62-4FAA982FCBBE}"/>
              </a:ext>
            </a:extLst>
          </p:cNvPr>
          <p:cNvSpPr txBox="1"/>
          <p:nvPr/>
        </p:nvSpPr>
        <p:spPr>
          <a:xfrm>
            <a:off x="5857103" y="657379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54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</p:bldLst>
  </p:timing>
</p:sld>
</file>

<file path=ppt/theme/theme1.xml><?xml version="1.0" encoding="utf-8"?>
<a:theme xmlns:a="http://schemas.openxmlformats.org/drawingml/2006/main" name="PLE19 Master">
  <a:themeElements>
    <a:clrScheme name="Percona">
      <a:dk1>
        <a:srgbClr val="000000"/>
      </a:dk1>
      <a:lt1>
        <a:srgbClr val="FFFFFF"/>
      </a:lt1>
      <a:dk2>
        <a:srgbClr val="9B9C9B"/>
      </a:dk2>
      <a:lt2>
        <a:srgbClr val="D5D5D5"/>
      </a:lt2>
      <a:accent1>
        <a:srgbClr val="EF9000"/>
      </a:accent1>
      <a:accent2>
        <a:srgbClr val="BE1818"/>
      </a:accent2>
      <a:accent3>
        <a:srgbClr val="EFC700"/>
      </a:accent3>
      <a:accent4>
        <a:srgbClr val="4E378C"/>
      </a:accent4>
      <a:accent5>
        <a:srgbClr val="7E4191"/>
      </a:accent5>
      <a:accent6>
        <a:srgbClr val="EFD979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LAM15 Template">
  <a:themeElements>
    <a:clrScheme name="PLAM15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B3C1F"/>
      </a:accent1>
      <a:accent2>
        <a:srgbClr val="D96D1A"/>
      </a:accent2>
      <a:accent3>
        <a:srgbClr val="FCB628"/>
      </a:accent3>
      <a:accent4>
        <a:srgbClr val="4E9E2C"/>
      </a:accent4>
      <a:accent5>
        <a:srgbClr val="1ABBC7"/>
      </a:accent5>
      <a:accent6>
        <a:srgbClr val="958B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13550</TotalTime>
  <Words>5431</Words>
  <Application>Microsoft Macintosh PowerPoint</Application>
  <PresentationFormat>Widescreen</PresentationFormat>
  <Paragraphs>632</Paragraphs>
  <Slides>57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Times New Roman</vt:lpstr>
      <vt:lpstr>Ink Free</vt:lpstr>
      <vt:lpstr>Exo 2</vt:lpstr>
      <vt:lpstr>Calibri</vt:lpstr>
      <vt:lpstr>Arial</vt:lpstr>
      <vt:lpstr>Courier New</vt:lpstr>
      <vt:lpstr>PLE19 Master</vt:lpstr>
      <vt:lpstr>Deep Dive Into PostgreSQL Indexes</vt:lpstr>
      <vt:lpstr>Who Am I?</vt:lpstr>
      <vt:lpstr>Who Am I? @ibrar_ahmad </vt:lpstr>
      <vt:lpstr>Agenda</vt:lpstr>
      <vt:lpstr>Agenda</vt:lpstr>
      <vt:lpstr>Google Classroom: Quiz &amp; Certificate</vt:lpstr>
      <vt:lpstr>Heap vs Index</vt:lpstr>
      <vt:lpstr>Heap vs Index</vt:lpstr>
      <vt:lpstr>Tables (Heap)</vt:lpstr>
      <vt:lpstr>Tables (Heap)</vt:lpstr>
      <vt:lpstr>Selecting Data from HEAP          </vt:lpstr>
      <vt:lpstr>Why Index?                                                                                  </vt:lpstr>
      <vt:lpstr>Google Classroom: Quiz &amp; Certificate</vt:lpstr>
      <vt:lpstr>Creating Index</vt:lpstr>
      <vt:lpstr>Index</vt:lpstr>
      <vt:lpstr>Creating Index 1/2</vt:lpstr>
      <vt:lpstr>Creating Index 2/2</vt:lpstr>
      <vt:lpstr>Google Classroom: Quiz &amp; Certificate</vt:lpstr>
      <vt:lpstr>Expression Index</vt:lpstr>
      <vt:lpstr>Expression Index 1/2</vt:lpstr>
      <vt:lpstr>Expression Index 2/2</vt:lpstr>
      <vt:lpstr>Google Classroom: Quiz &amp; Certificate</vt:lpstr>
      <vt:lpstr>Partial Index</vt:lpstr>
      <vt:lpstr>Partial Index</vt:lpstr>
      <vt:lpstr>Google Classroom: Quiz &amp; Certificate</vt:lpstr>
      <vt:lpstr>Index Types(B-Tree)</vt:lpstr>
      <vt:lpstr>B-Tree Index 1/2</vt:lpstr>
      <vt:lpstr>B-Tree Index 2/2</vt:lpstr>
      <vt:lpstr>Google Classroom: Quiz &amp; Certificate</vt:lpstr>
      <vt:lpstr>Index Types(Hash)</vt:lpstr>
      <vt:lpstr>HASH Index</vt:lpstr>
      <vt:lpstr>Google Classroom: Quiz &amp; Certificate</vt:lpstr>
      <vt:lpstr>Index Types(BRIN)</vt:lpstr>
      <vt:lpstr>BRIN Index 1/3</vt:lpstr>
      <vt:lpstr>BRIN Index 2/3</vt:lpstr>
      <vt:lpstr>BRIN Index 3/3</vt:lpstr>
      <vt:lpstr>Google Classroom: Quiz &amp; Certificate</vt:lpstr>
      <vt:lpstr>Index Types(GIN, GIST)</vt:lpstr>
      <vt:lpstr>GIN Index 1/2</vt:lpstr>
      <vt:lpstr>GIN Index 2/2</vt:lpstr>
      <vt:lpstr>GiST Index</vt:lpstr>
      <vt:lpstr>Google Classroom: Quiz &amp; Certificate</vt:lpstr>
      <vt:lpstr>Index Selection</vt:lpstr>
      <vt:lpstr>Where and What?</vt:lpstr>
      <vt:lpstr>Google Classroom: Quiz &amp; Certificate</vt:lpstr>
      <vt:lpstr>Index Only Scans</vt:lpstr>
      <vt:lpstr>Index Only Scans</vt:lpstr>
      <vt:lpstr>Index Only Scans</vt:lpstr>
      <vt:lpstr>Google Classroom: Quiz &amp; Certificate</vt:lpstr>
      <vt:lpstr>Duplicate Indexes</vt:lpstr>
      <vt:lpstr>Duplicate Indexes</vt:lpstr>
      <vt:lpstr>Supported Data Types For  A Particular Indexes</vt:lpstr>
      <vt:lpstr>Index Stats (pg_stat_user_indexes, pg_stat_statement)</vt:lpstr>
      <vt:lpstr>Google Classroom: Quiz &amp; Certificate</vt:lpstr>
      <vt:lpstr>Unused Indexes</vt:lpstr>
      <vt:lpstr>Unused Indexes</vt:lpstr>
      <vt:lpstr>Google Classroom: Quiz &amp; Certificate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Dive Into PostgreSQL Indexes</dc:title>
  <cp:lastModifiedBy>Ibrar Ahmed</cp:lastModifiedBy>
  <cp:revision>107</cp:revision>
  <cp:lastPrinted>2019-07-03T00:43:29Z</cp:lastPrinted>
  <dcterms:modified xsi:type="dcterms:W3CDTF">2020-09-10T12:48:27Z</dcterms:modified>
</cp:coreProperties>
</file>